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357" r:id="rId2"/>
    <p:sldId id="381" r:id="rId3"/>
    <p:sldId id="377" r:id="rId4"/>
    <p:sldId id="380" r:id="rId5"/>
    <p:sldId id="367" r:id="rId6"/>
    <p:sldId id="368" r:id="rId7"/>
    <p:sldId id="382" r:id="rId8"/>
    <p:sldId id="383" r:id="rId9"/>
    <p:sldId id="371" r:id="rId10"/>
    <p:sldId id="372" r:id="rId11"/>
    <p:sldId id="374" r:id="rId12"/>
    <p:sldId id="375" r:id="rId13"/>
    <p:sldId id="345" r:id="rId14"/>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318" autoAdjust="0"/>
  </p:normalViewPr>
  <p:slideViewPr>
    <p:cSldViewPr>
      <p:cViewPr varScale="1">
        <p:scale>
          <a:sx n="92" d="100"/>
          <a:sy n="92" d="100"/>
        </p:scale>
        <p:origin x="-264" y="-96"/>
      </p:cViewPr>
      <p:guideLst>
        <p:guide orient="horz" pos="2160"/>
        <p:guide pos="2880"/>
      </p:guideLst>
    </p:cSldViewPr>
  </p:slideViewPr>
  <p:outlineViewPr>
    <p:cViewPr>
      <p:scale>
        <a:sx n="33" d="100"/>
        <a:sy n="33" d="100"/>
      </p:scale>
      <p:origin x="0" y="48114"/>
    </p:cViewPr>
  </p:outlineViewPr>
  <p:notesTextViewPr>
    <p:cViewPr>
      <p:scale>
        <a:sx n="100" d="100"/>
        <a:sy n="100" d="100"/>
      </p:scale>
      <p:origin x="0" y="0"/>
    </p:cViewPr>
  </p:notesTextViewPr>
  <p:sorterViewPr>
    <p:cViewPr>
      <p:scale>
        <a:sx n="66" d="100"/>
        <a:sy n="66" d="100"/>
      </p:scale>
      <p:origin x="0" y="67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2" cy="480388"/>
          </a:xfrm>
          <a:prstGeom prst="rect">
            <a:avLst/>
          </a:prstGeom>
        </p:spPr>
        <p:txBody>
          <a:bodyPr vert="horz" lIns="95610" tIns="47805" rIns="95610" bIns="47805" rtlCol="0"/>
          <a:lstStyle>
            <a:lvl1pPr algn="l">
              <a:defRPr sz="1300" dirty="0"/>
            </a:lvl1pPr>
          </a:lstStyle>
          <a:p>
            <a:pPr>
              <a:defRPr/>
            </a:pPr>
            <a:endParaRPr lang="en-US" dirty="0"/>
          </a:p>
        </p:txBody>
      </p:sp>
      <p:sp>
        <p:nvSpPr>
          <p:cNvPr id="3" name="Date Placeholder 2"/>
          <p:cNvSpPr>
            <a:spLocks noGrp="1"/>
          </p:cNvSpPr>
          <p:nvPr>
            <p:ph type="dt" sz="quarter" idx="1"/>
          </p:nvPr>
        </p:nvSpPr>
        <p:spPr>
          <a:xfrm>
            <a:off x="4142962" y="0"/>
            <a:ext cx="3170582" cy="480388"/>
          </a:xfrm>
          <a:prstGeom prst="rect">
            <a:avLst/>
          </a:prstGeom>
        </p:spPr>
        <p:txBody>
          <a:bodyPr vert="horz" lIns="95610" tIns="47805" rIns="95610" bIns="47805" rtlCol="0"/>
          <a:lstStyle>
            <a:lvl1pPr algn="r">
              <a:defRPr sz="1300"/>
            </a:lvl1pPr>
          </a:lstStyle>
          <a:p>
            <a:pPr>
              <a:defRPr/>
            </a:pPr>
            <a:fld id="{6E5A133E-7C12-4DEA-A252-1EE71F0EEC8D}" type="datetimeFigureOut">
              <a:rPr lang="en-US"/>
              <a:pPr>
                <a:defRPr/>
              </a:pPr>
              <a:t>3/9/2011</a:t>
            </a:fld>
            <a:endParaRPr lang="en-US" dirty="0"/>
          </a:p>
        </p:txBody>
      </p:sp>
      <p:sp>
        <p:nvSpPr>
          <p:cNvPr id="4" name="Footer Placeholder 3"/>
          <p:cNvSpPr>
            <a:spLocks noGrp="1"/>
          </p:cNvSpPr>
          <p:nvPr>
            <p:ph type="ftr" sz="quarter" idx="2"/>
          </p:nvPr>
        </p:nvSpPr>
        <p:spPr>
          <a:xfrm>
            <a:off x="1" y="9119173"/>
            <a:ext cx="3170582" cy="480388"/>
          </a:xfrm>
          <a:prstGeom prst="rect">
            <a:avLst/>
          </a:prstGeom>
        </p:spPr>
        <p:txBody>
          <a:bodyPr vert="horz" lIns="95610" tIns="47805" rIns="95610" bIns="47805" rtlCol="0" anchor="b"/>
          <a:lstStyle>
            <a:lvl1pPr algn="l">
              <a:defRPr sz="1300" dirty="0"/>
            </a:lvl1pPr>
          </a:lstStyle>
          <a:p>
            <a:pPr>
              <a:defRPr/>
            </a:pPr>
            <a:endParaRPr lang="en-US" dirty="0"/>
          </a:p>
        </p:txBody>
      </p:sp>
      <p:sp>
        <p:nvSpPr>
          <p:cNvPr id="5" name="Slide Number Placeholder 4"/>
          <p:cNvSpPr>
            <a:spLocks noGrp="1"/>
          </p:cNvSpPr>
          <p:nvPr>
            <p:ph type="sldNum" sz="quarter" idx="3"/>
          </p:nvPr>
        </p:nvSpPr>
        <p:spPr>
          <a:xfrm>
            <a:off x="4142962" y="9119173"/>
            <a:ext cx="3170582" cy="480388"/>
          </a:xfrm>
          <a:prstGeom prst="rect">
            <a:avLst/>
          </a:prstGeom>
        </p:spPr>
        <p:txBody>
          <a:bodyPr vert="horz" lIns="95610" tIns="47805" rIns="95610" bIns="47805" rtlCol="0" anchor="b"/>
          <a:lstStyle>
            <a:lvl1pPr algn="r">
              <a:defRPr sz="1300"/>
            </a:lvl1pPr>
          </a:lstStyle>
          <a:p>
            <a:pPr>
              <a:defRPr/>
            </a:pPr>
            <a:fld id="{4D2DA5FD-620D-4C7F-86C7-AA353B06D080}"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582" cy="480388"/>
          </a:xfrm>
          <a:prstGeom prst="rect">
            <a:avLst/>
          </a:prstGeom>
        </p:spPr>
        <p:txBody>
          <a:bodyPr vert="horz" lIns="95610" tIns="47805" rIns="95610" bIns="47805" rtlCol="0"/>
          <a:lstStyle>
            <a:lvl1pPr algn="l">
              <a:defRPr sz="1300" dirty="0"/>
            </a:lvl1pPr>
          </a:lstStyle>
          <a:p>
            <a:pPr>
              <a:defRPr/>
            </a:pPr>
            <a:endParaRPr lang="en-US" dirty="0"/>
          </a:p>
        </p:txBody>
      </p:sp>
      <p:sp>
        <p:nvSpPr>
          <p:cNvPr id="3" name="Date Placeholder 2"/>
          <p:cNvSpPr>
            <a:spLocks noGrp="1"/>
          </p:cNvSpPr>
          <p:nvPr>
            <p:ph type="dt" idx="1"/>
          </p:nvPr>
        </p:nvSpPr>
        <p:spPr>
          <a:xfrm>
            <a:off x="4142962" y="0"/>
            <a:ext cx="3170582" cy="480388"/>
          </a:xfrm>
          <a:prstGeom prst="rect">
            <a:avLst/>
          </a:prstGeom>
        </p:spPr>
        <p:txBody>
          <a:bodyPr vert="horz" lIns="95610" tIns="47805" rIns="95610" bIns="47805" rtlCol="0"/>
          <a:lstStyle>
            <a:lvl1pPr algn="r">
              <a:defRPr sz="1300"/>
            </a:lvl1pPr>
          </a:lstStyle>
          <a:p>
            <a:pPr>
              <a:defRPr/>
            </a:pPr>
            <a:fld id="{B7A929B9-539F-42DD-BBDD-6005712D31A5}" type="datetimeFigureOut">
              <a:rPr lang="en-US"/>
              <a:pPr>
                <a:defRPr/>
              </a:pPr>
              <a:t>3/9/2011</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610" tIns="47805" rIns="95610" bIns="47805" rtlCol="0" anchor="ctr"/>
          <a:lstStyle/>
          <a:p>
            <a:pPr lvl="0"/>
            <a:endParaRPr lang="en-US" noProof="0" dirty="0" smtClean="0"/>
          </a:p>
        </p:txBody>
      </p:sp>
      <p:sp>
        <p:nvSpPr>
          <p:cNvPr id="5" name="Notes Placeholder 4"/>
          <p:cNvSpPr>
            <a:spLocks noGrp="1"/>
          </p:cNvSpPr>
          <p:nvPr>
            <p:ph type="body" sz="quarter" idx="3"/>
          </p:nvPr>
        </p:nvSpPr>
        <p:spPr>
          <a:xfrm>
            <a:off x="732183" y="4561227"/>
            <a:ext cx="5850835" cy="4320213"/>
          </a:xfrm>
          <a:prstGeom prst="rect">
            <a:avLst/>
          </a:prstGeom>
        </p:spPr>
        <p:txBody>
          <a:bodyPr vert="horz" lIns="95610" tIns="47805" rIns="95610" bIns="4780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9119173"/>
            <a:ext cx="3170582" cy="480388"/>
          </a:xfrm>
          <a:prstGeom prst="rect">
            <a:avLst/>
          </a:prstGeom>
        </p:spPr>
        <p:txBody>
          <a:bodyPr vert="horz" lIns="95610" tIns="47805" rIns="95610" bIns="47805" rtlCol="0" anchor="b"/>
          <a:lstStyle>
            <a:lvl1pPr algn="l">
              <a:defRPr sz="1300" dirty="0"/>
            </a:lvl1pPr>
          </a:lstStyle>
          <a:p>
            <a:pPr>
              <a:defRPr/>
            </a:pPr>
            <a:endParaRPr lang="en-US" dirty="0"/>
          </a:p>
        </p:txBody>
      </p:sp>
      <p:sp>
        <p:nvSpPr>
          <p:cNvPr id="7" name="Slide Number Placeholder 6"/>
          <p:cNvSpPr>
            <a:spLocks noGrp="1"/>
          </p:cNvSpPr>
          <p:nvPr>
            <p:ph type="sldNum" sz="quarter" idx="5"/>
          </p:nvPr>
        </p:nvSpPr>
        <p:spPr>
          <a:xfrm>
            <a:off x="4142962" y="9119173"/>
            <a:ext cx="3170582" cy="480388"/>
          </a:xfrm>
          <a:prstGeom prst="rect">
            <a:avLst/>
          </a:prstGeom>
        </p:spPr>
        <p:txBody>
          <a:bodyPr vert="horz" lIns="95610" tIns="47805" rIns="95610" bIns="47805" rtlCol="0" anchor="b"/>
          <a:lstStyle>
            <a:lvl1pPr algn="r">
              <a:defRPr sz="1300"/>
            </a:lvl1pPr>
          </a:lstStyle>
          <a:p>
            <a:pPr>
              <a:defRPr/>
            </a:pPr>
            <a:fld id="{19A8E7F5-E1E1-4C4A-BF42-8FFCC1F3CF78}"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19A8E7F5-E1E1-4C4A-BF42-8FFCC1F3CF78}"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a:p>
            <a:endParaRPr lang="en-US" smtClean="0"/>
          </a:p>
          <a:p>
            <a:r>
              <a:rPr lang="en-US" smtClean="0"/>
              <a:t>Give examples</a:t>
            </a:r>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C63EC8-A739-4EEF-B5B0-D3265AFC853A}"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a:p>
            <a:r>
              <a:rPr lang="en-US" smtClean="0"/>
              <a:t>Give examples</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96E78A0-B590-4912-8FED-B2B39193C3DF}"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4F9272-DB99-42ED-85CB-F0D0BD579CAC}" type="slidenum">
              <a:rPr lang="en-US" smtClean="0"/>
              <a:pPr/>
              <a:t>7</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Give examples.</a:t>
            </a:r>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4AC4BB-D5CD-4ABA-B083-8D6D844B060A}"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411651"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1652"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411653"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1654"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55"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1656"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1657"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1658"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1659"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1660"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61"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62"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411663"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411664"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65"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66"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67"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68"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69"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70"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71"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411672"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73"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74"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75"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411676"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411677"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411678"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79"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1680"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411681"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1682"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411683"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411684"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411685" name="Rectangle 37"/>
          <p:cNvSpPr>
            <a:spLocks noGrp="1" noChangeArrowheads="1"/>
          </p:cNvSpPr>
          <p:nvPr>
            <p:ph type="dt" sz="half" idx="2"/>
          </p:nvPr>
        </p:nvSpPr>
        <p:spPr/>
        <p:txBody>
          <a:bodyPr/>
          <a:lstStyle>
            <a:lvl1pPr>
              <a:defRPr/>
            </a:lvl1pPr>
          </a:lstStyle>
          <a:p>
            <a:pPr>
              <a:defRPr/>
            </a:pPr>
            <a:fld id="{2CAC4C26-36F6-44CE-9D7F-BF9219DE6B47}" type="datetime1">
              <a:rPr lang="en-US" smtClean="0"/>
              <a:pPr>
                <a:defRPr/>
              </a:pPr>
              <a:t>3/9/2011</a:t>
            </a:fld>
            <a:endParaRPr lang="en-US" dirty="0"/>
          </a:p>
        </p:txBody>
      </p:sp>
      <p:sp>
        <p:nvSpPr>
          <p:cNvPr id="411686" name="Rectangle 38"/>
          <p:cNvSpPr>
            <a:spLocks noGrp="1" noChangeArrowheads="1"/>
          </p:cNvSpPr>
          <p:nvPr>
            <p:ph type="ftr" sz="quarter" idx="3"/>
          </p:nvPr>
        </p:nvSpPr>
        <p:spPr/>
        <p:txBody>
          <a:bodyPr/>
          <a:lstStyle>
            <a:lvl1pPr>
              <a:defRPr/>
            </a:lvl1pPr>
          </a:lstStyle>
          <a:p>
            <a:pPr>
              <a:defRPr/>
            </a:pPr>
            <a:endParaRPr lang="en-US" dirty="0"/>
          </a:p>
        </p:txBody>
      </p:sp>
      <p:sp>
        <p:nvSpPr>
          <p:cNvPr id="411687"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411688"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smtClean="0"/>
              <a:t>Click to edit Master title style</a:t>
            </a:r>
            <a:endParaRPr lang="en-US"/>
          </a:p>
        </p:txBody>
      </p:sp>
      <p:sp>
        <p:nvSpPr>
          <p:cNvPr id="411689" name="Rectangle 41"/>
          <p:cNvSpPr>
            <a:spLocks noGrp="1" noChangeArrowheads="1"/>
          </p:cNvSpPr>
          <p:nvPr>
            <p:ph type="sldNum" sz="quarter" idx="4"/>
          </p:nvPr>
        </p:nvSpPr>
        <p:spPr/>
        <p:txBody>
          <a:bodyPr/>
          <a:lstStyle>
            <a:lvl1pPr>
              <a:defRPr/>
            </a:lvl1pPr>
          </a:lstStyle>
          <a:p>
            <a:pPr>
              <a:defRPr/>
            </a:pPr>
            <a:fld id="{45E5144D-0FAC-4C61-B49B-B44F4A02B1B9}"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AEF8FD0-4056-450E-9544-C390A501AEFF}" type="datetime1">
              <a:rPr lang="en-US" smtClean="0"/>
              <a:pPr>
                <a:defRPr/>
              </a:pPr>
              <a:t>3/9/2011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A2C7188-E54F-43B7-B7FB-A277A35A4F78}"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1B5213-55A3-49A0-A183-6A9821AE8B4B}" type="datetime1">
              <a:rPr lang="en-US" smtClean="0"/>
              <a:pPr>
                <a:defRPr/>
              </a:pPr>
              <a:t>3/9/2011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1A90D5B-E7F0-4211-963B-C5099C8498A0}"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C5573FA-1D77-41C6-B2CC-A996D563BFF7}" type="datetime1">
              <a:rPr lang="en-US" smtClean="0"/>
              <a:pPr>
                <a:defRPr/>
              </a:pPr>
              <a:t>3/9/2011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F4BE945-569F-4B82-A157-982EE0ABC981}"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111097-F9C1-4426-B580-2BDEBEA4B646}" type="datetime1">
              <a:rPr lang="en-US" smtClean="0"/>
              <a:pPr>
                <a:defRPr/>
              </a:pPr>
              <a:t>3/9/2011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79531C6-D2D2-4A07-8D48-47A3B6FE7E3C}"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B6081F02-E09F-43E6-B1F5-82C585A6F0BC}" type="datetime1">
              <a:rPr lang="en-US" smtClean="0"/>
              <a:pPr>
                <a:defRPr/>
              </a:pPr>
              <a:t>3/9/2011</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C7034812-16B9-47D8-9D7E-3173CC4FE25C}"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EDCB9F95-C156-4526-8F7D-5C6248C1BD55}" type="datetime1">
              <a:rPr lang="en-US" smtClean="0"/>
              <a:pPr>
                <a:defRPr/>
              </a:pPr>
              <a:t>3/9/2011</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114EDB7B-F655-46B1-8AB6-3B59D89A6C9A}"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264E6F20-869A-45CE-9C10-633CF6B85075}" type="datetime1">
              <a:rPr lang="en-US" smtClean="0"/>
              <a:pPr>
                <a:defRPr/>
              </a:pPr>
              <a:t>3/9/2011</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3DE77F0C-48F3-46EF-BF86-EDFCB8B9735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FA74A1D5-D145-4550-A297-68CEAA5D287F}" type="datetime1">
              <a:rPr lang="en-US" smtClean="0"/>
              <a:pPr>
                <a:defRPr/>
              </a:pPr>
              <a:t>3/9/2011</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06D13AC4-E04F-49FC-B2A7-001A3B161BCA}"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9CA2360E-4619-4745-93E2-31E79873191D}" type="datetime1">
              <a:rPr lang="en-US" smtClean="0"/>
              <a:pPr>
                <a:defRPr/>
              </a:pPr>
              <a:t>3/9/2011</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F7C099E9-7209-42EA-9E83-2250015A7C16}"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12D96CC-2149-4F50-8A20-62A21F86811A}" type="datetime1">
              <a:rPr lang="en-US" smtClean="0"/>
              <a:pPr>
                <a:defRPr/>
              </a:pPr>
              <a:t>3/9/2011</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D1B1EC2A-3A3C-4141-A0A4-1C2BA197BF03}"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3800475" y="1789113"/>
            <a:ext cx="5340350" cy="5056187"/>
            <a:chOff x="2394" y="1127"/>
            <a:chExt cx="3364" cy="3185"/>
          </a:xfrm>
        </p:grpSpPr>
        <p:sp>
          <p:nvSpPr>
            <p:cNvPr id="41062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062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41062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063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3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063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063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063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063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063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3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3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41063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41064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4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4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4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4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4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4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4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41064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4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5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5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41065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41065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41065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5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41065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41065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41065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41065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41066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410661"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662"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663"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57814CC1-6564-4216-9FE1-DE92FD7FB8C4}" type="datetime1">
              <a:rPr lang="en-US" smtClean="0"/>
              <a:pPr>
                <a:defRPr/>
              </a:pPr>
              <a:t>3/9/2011</a:t>
            </a:fld>
            <a:endParaRPr lang="en-US" dirty="0"/>
          </a:p>
        </p:txBody>
      </p:sp>
      <p:sp>
        <p:nvSpPr>
          <p:cNvPr id="410664"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dirty="0"/>
          </a:p>
        </p:txBody>
      </p:sp>
      <p:sp>
        <p:nvSpPr>
          <p:cNvPr id="410665"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EB868CA-AC3E-4AF0-AD19-B40C865006F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1" fontAlgn="base" hangingPunct="1">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1" fontAlgn="base" hangingPunct="1">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1" fontAlgn="base" hangingPunct="1">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idx="4294967295"/>
          </p:nvPr>
        </p:nvSpPr>
        <p:spPr>
          <a:xfrm>
            <a:off x="533400" y="685800"/>
            <a:ext cx="8610600" cy="2895600"/>
          </a:xfrm>
        </p:spPr>
        <p:txBody>
          <a:bodyPr/>
          <a:lstStyle/>
          <a:p>
            <a:pPr algn="ctr"/>
            <a:r>
              <a:rPr lang="en-US" sz="4000" b="1" dirty="0" smtClean="0">
                <a:effectLst>
                  <a:outerShdw blurRad="38100" dist="38100" dir="2700000" algn="tl">
                    <a:srgbClr val="C0C0C0"/>
                  </a:outerShdw>
                </a:effectLst>
                <a:latin typeface="Tahoma" pitchFamily="34" charset="0"/>
              </a:rPr>
              <a:t/>
            </a:r>
            <a:br>
              <a:rPr lang="en-US" sz="4000" b="1" dirty="0" smtClean="0">
                <a:effectLst>
                  <a:outerShdw blurRad="38100" dist="38100" dir="2700000" algn="tl">
                    <a:srgbClr val="C0C0C0"/>
                  </a:outerShdw>
                </a:effectLst>
                <a:latin typeface="Tahoma" pitchFamily="34" charset="0"/>
              </a:rPr>
            </a:br>
            <a:r>
              <a:rPr lang="en-US" sz="3600" b="1" dirty="0" smtClean="0">
                <a:effectLst>
                  <a:outerShdw blurRad="38100" dist="38100" dir="2700000" algn="tl">
                    <a:srgbClr val="C0C0C0"/>
                  </a:outerShdw>
                </a:effectLst>
                <a:latin typeface="Tahoma" pitchFamily="34" charset="0"/>
              </a:rPr>
              <a:t>2010 Revised ADA Regulations:</a:t>
            </a:r>
            <a:r>
              <a:rPr lang="en-US" sz="3600" dirty="0">
                <a:effectLst>
                  <a:outerShdw blurRad="38100" dist="38100" dir="2700000" algn="tl">
                    <a:srgbClr val="C0C0C0"/>
                  </a:outerShdw>
                </a:effectLst>
                <a:latin typeface="Tahoma" pitchFamily="34" charset="0"/>
              </a:rPr>
              <a:t/>
            </a:r>
            <a:br>
              <a:rPr lang="en-US" sz="3600" dirty="0">
                <a:effectLst>
                  <a:outerShdw blurRad="38100" dist="38100" dir="2700000" algn="tl">
                    <a:srgbClr val="C0C0C0"/>
                  </a:outerShdw>
                </a:effectLst>
                <a:latin typeface="Tahoma" pitchFamily="34" charset="0"/>
              </a:rPr>
            </a:br>
            <a:r>
              <a:rPr lang="en-US" sz="3600" b="1" dirty="0" smtClean="0">
                <a:effectLst>
                  <a:outerShdw blurRad="38100" dist="38100" dir="2700000" algn="tl">
                    <a:srgbClr val="C0C0C0"/>
                  </a:outerShdw>
                </a:effectLst>
                <a:latin typeface="Tahoma" pitchFamily="34" charset="0"/>
              </a:rPr>
              <a:t>Safe Harbor</a:t>
            </a:r>
            <a:r>
              <a:rPr lang="en-US" b="1" dirty="0"/>
              <a:t/>
            </a:r>
            <a:br>
              <a:rPr lang="en-US" b="1" dirty="0"/>
            </a:br>
            <a:endParaRPr lang="en-US" b="1" dirty="0"/>
          </a:p>
        </p:txBody>
      </p:sp>
      <p:sp>
        <p:nvSpPr>
          <p:cNvPr id="233475" name="Rectangle 3"/>
          <p:cNvSpPr>
            <a:spLocks noGrp="1" noChangeArrowheads="1"/>
          </p:cNvSpPr>
          <p:nvPr>
            <p:ph idx="4294967295"/>
          </p:nvPr>
        </p:nvSpPr>
        <p:spPr>
          <a:xfrm>
            <a:off x="1143000" y="2971800"/>
            <a:ext cx="8001000" cy="3276600"/>
          </a:xfrm>
        </p:spPr>
        <p:txBody>
          <a:bodyPr/>
          <a:lstStyle/>
          <a:p>
            <a:pPr>
              <a:buFont typeface="Wingdings" pitchFamily="2" charset="2"/>
              <a:buNone/>
            </a:pPr>
            <a:endParaRPr lang="en-US" sz="3900" b="1" dirty="0"/>
          </a:p>
          <a:p>
            <a:pPr>
              <a:buFont typeface="Wingdings" pitchFamily="2" charset="2"/>
              <a:buNone/>
            </a:pPr>
            <a:endParaRPr lang="en-US" sz="3900" b="1" dirty="0"/>
          </a:p>
          <a:p>
            <a:pPr>
              <a:buFont typeface="Wingdings" pitchFamily="2" charset="2"/>
              <a:buNone/>
            </a:pPr>
            <a:r>
              <a:rPr lang="en-US" dirty="0"/>
              <a:t> </a:t>
            </a:r>
          </a:p>
          <a:p>
            <a:pPr>
              <a:buFont typeface="Wingdings" pitchFamily="2" charset="2"/>
              <a:buNone/>
            </a:pPr>
            <a:endParaRPr lang="en-US" dirty="0"/>
          </a:p>
          <a:p>
            <a:pPr>
              <a:buFont typeface="Wingdings" pitchFamily="2" charset="2"/>
              <a:buNone/>
            </a:pPr>
            <a:endParaRPr lang="en-US" dirty="0"/>
          </a:p>
        </p:txBody>
      </p:sp>
      <p:pic>
        <p:nvPicPr>
          <p:cNvPr id="233476" name="Picture 4" descr="doj_seal"/>
          <p:cNvPicPr>
            <a:picLocks noChangeAspect="1" noChangeArrowheads="1"/>
          </p:cNvPicPr>
          <p:nvPr/>
        </p:nvPicPr>
        <p:blipFill>
          <a:blip r:embed="rId3" cstate="print"/>
          <a:srcRect/>
          <a:stretch>
            <a:fillRect/>
          </a:stretch>
        </p:blipFill>
        <p:spPr bwMode="auto">
          <a:xfrm>
            <a:off x="1143000" y="4191000"/>
            <a:ext cx="1524000" cy="1447800"/>
          </a:xfrm>
          <a:prstGeom prst="rect">
            <a:avLst/>
          </a:prstGeom>
          <a:noFill/>
        </p:spPr>
      </p:pic>
      <p:sp>
        <p:nvSpPr>
          <p:cNvPr id="233477" name="Text Box 5"/>
          <p:cNvSpPr txBox="1">
            <a:spLocks noChangeArrowheads="1"/>
          </p:cNvSpPr>
          <p:nvPr/>
        </p:nvSpPr>
        <p:spPr bwMode="auto">
          <a:xfrm>
            <a:off x="0" y="4419600"/>
            <a:ext cx="5334000" cy="457200"/>
          </a:xfrm>
          <a:prstGeom prst="rect">
            <a:avLst/>
          </a:prstGeom>
          <a:noFill/>
          <a:ln w="9525">
            <a:noFill/>
            <a:miter lim="800000"/>
            <a:headEnd/>
            <a:tailEnd/>
          </a:ln>
          <a:effectLst/>
        </p:spPr>
        <p:txBody>
          <a:bodyPr>
            <a:spAutoFit/>
          </a:bodyPr>
          <a:lstStyle/>
          <a:p>
            <a:pPr eaLnBrk="0" hangingPunct="0"/>
            <a:r>
              <a:rPr lang="en-US" sz="2400" b="1">
                <a:effectLst/>
                <a:latin typeface="Garamond" pitchFamily="18" charset="0"/>
              </a:rPr>
              <a:t> </a:t>
            </a:r>
          </a:p>
        </p:txBody>
      </p:sp>
      <p:sp>
        <p:nvSpPr>
          <p:cNvPr id="233478" name="Text Box 6"/>
          <p:cNvSpPr txBox="1">
            <a:spLocks noChangeArrowheads="1"/>
          </p:cNvSpPr>
          <p:nvPr/>
        </p:nvSpPr>
        <p:spPr bwMode="auto">
          <a:xfrm rot="10800000">
            <a:off x="5637213" y="4191000"/>
            <a:ext cx="2439987" cy="366713"/>
          </a:xfrm>
          <a:prstGeom prst="rect">
            <a:avLst/>
          </a:prstGeom>
          <a:noFill/>
          <a:ln w="9525">
            <a:noFill/>
            <a:miter lim="800000"/>
            <a:headEnd/>
            <a:tailEnd/>
          </a:ln>
          <a:effectLst/>
        </p:spPr>
        <p:txBody>
          <a:bodyPr rot="10800000">
            <a:spAutoFit/>
          </a:bodyPr>
          <a:lstStyle/>
          <a:p>
            <a:pPr eaLnBrk="0" hangingPunct="0"/>
            <a:endParaRPr lang="en-US" sz="1800">
              <a:effectLst/>
            </a:endParaRPr>
          </a:p>
        </p:txBody>
      </p:sp>
      <p:sp>
        <p:nvSpPr>
          <p:cNvPr id="233479" name="Text Box 7"/>
          <p:cNvSpPr txBox="1">
            <a:spLocks noChangeArrowheads="1"/>
          </p:cNvSpPr>
          <p:nvPr/>
        </p:nvSpPr>
        <p:spPr bwMode="auto">
          <a:xfrm>
            <a:off x="3810000" y="4114800"/>
            <a:ext cx="4876800" cy="1661993"/>
          </a:xfrm>
          <a:prstGeom prst="rect">
            <a:avLst/>
          </a:prstGeom>
          <a:noFill/>
          <a:ln w="9525">
            <a:noFill/>
            <a:miter lim="800000"/>
            <a:headEnd/>
            <a:tailEnd/>
          </a:ln>
          <a:effectLst/>
        </p:spPr>
        <p:txBody>
          <a:bodyPr wrap="square" anchor="b" anchorCtr="1">
            <a:spAutoFit/>
          </a:bodyPr>
          <a:lstStyle/>
          <a:p>
            <a:pPr algn="ctr" eaLnBrk="0" hangingPunct="0"/>
            <a:r>
              <a:rPr lang="en-US" sz="2000" b="1" dirty="0" smtClean="0">
                <a:solidFill>
                  <a:schemeClr val="tx2"/>
                </a:solidFill>
                <a:latin typeface="+mn-lt"/>
                <a:ea typeface="Tahoma" pitchFamily="34" charset="0"/>
                <a:cs typeface="Tahoma" pitchFamily="34" charset="0"/>
              </a:rPr>
              <a:t>2010 Revised ADA Regulations</a:t>
            </a:r>
          </a:p>
          <a:p>
            <a:pPr algn="ctr" eaLnBrk="0" hangingPunct="0"/>
            <a:r>
              <a:rPr lang="en-US" sz="2000" b="1" dirty="0" smtClean="0">
                <a:solidFill>
                  <a:schemeClr val="tx2"/>
                </a:solidFill>
                <a:latin typeface="+mn-lt"/>
                <a:ea typeface="Tahoma" pitchFamily="34" charset="0"/>
                <a:cs typeface="Tahoma" pitchFamily="34" charset="0"/>
              </a:rPr>
              <a:t>Mid-Atlantic ADA Center</a:t>
            </a:r>
          </a:p>
          <a:p>
            <a:pPr algn="ctr" eaLnBrk="0" hangingPunct="0"/>
            <a:r>
              <a:rPr lang="en-US" sz="2000" b="1" dirty="0" smtClean="0">
                <a:solidFill>
                  <a:schemeClr val="tx2"/>
                </a:solidFill>
                <a:latin typeface="+mn-lt"/>
                <a:ea typeface="Tahoma" pitchFamily="34" charset="0"/>
                <a:cs typeface="Tahoma" pitchFamily="34" charset="0"/>
              </a:rPr>
              <a:t>Silver Spring, Maryland</a:t>
            </a:r>
          </a:p>
          <a:p>
            <a:pPr algn="ctr" eaLnBrk="0" hangingPunct="0"/>
            <a:r>
              <a:rPr lang="en-US" sz="2000" b="1" dirty="0" smtClean="0">
                <a:solidFill>
                  <a:schemeClr val="tx2"/>
                </a:solidFill>
                <a:latin typeface="+mn-lt"/>
                <a:ea typeface="Tahoma" pitchFamily="34" charset="0"/>
                <a:cs typeface="Tahoma" pitchFamily="34" charset="0"/>
              </a:rPr>
              <a:t>March 10, 2011</a:t>
            </a:r>
          </a:p>
          <a:p>
            <a:pPr algn="ctr" eaLnBrk="0" hangingPunct="0"/>
            <a:endParaRPr lang="en-US" sz="2200" b="1" dirty="0">
              <a:solidFill>
                <a:schemeClr val="tx2"/>
              </a:solidFill>
              <a:effectLst>
                <a:outerShdw blurRad="38100" dist="38100" dir="2700000" algn="tl">
                  <a:srgbClr val="000000">
                    <a:alpha val="43137"/>
                  </a:srgbClr>
                </a:outerShdw>
              </a:effectLst>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533400"/>
            <a:ext cx="8305800" cy="1401763"/>
          </a:xfrm>
        </p:spPr>
        <p:txBody>
          <a:bodyPr/>
          <a:lstStyle/>
          <a:p>
            <a:pPr eaLnBrk="1" hangingPunct="1"/>
            <a:r>
              <a:rPr lang="en-US" sz="4000" dirty="0" smtClean="0"/>
              <a:t>Additional Requirements Applicable to Specific Types of Facilities</a:t>
            </a:r>
            <a:r>
              <a:rPr lang="en-US" sz="3200" dirty="0" smtClean="0"/>
              <a:t/>
            </a:r>
            <a:br>
              <a:rPr lang="en-US" sz="3200" dirty="0" smtClean="0"/>
            </a:br>
            <a:endParaRPr lang="en-US" sz="3200" dirty="0" smtClean="0"/>
          </a:p>
        </p:txBody>
      </p:sp>
      <p:sp>
        <p:nvSpPr>
          <p:cNvPr id="26627" name="Content Placeholder 2"/>
          <p:cNvSpPr>
            <a:spLocks noGrp="1"/>
          </p:cNvSpPr>
          <p:nvPr>
            <p:ph idx="1"/>
          </p:nvPr>
        </p:nvSpPr>
        <p:spPr>
          <a:xfrm>
            <a:off x="914400" y="2133600"/>
            <a:ext cx="7162800" cy="4267200"/>
          </a:xfrm>
        </p:spPr>
        <p:txBody>
          <a:bodyPr/>
          <a:lstStyle/>
          <a:p>
            <a:pPr eaLnBrk="1" hangingPunct="1"/>
            <a:r>
              <a:rPr lang="en-US" dirty="0" smtClean="0"/>
              <a:t>Applies to new construction and alterations, program access, and barrier removal.</a:t>
            </a:r>
          </a:p>
          <a:p>
            <a:pPr eaLnBrk="1" hangingPunct="1"/>
            <a:endParaRPr lang="en-US" dirty="0" smtClean="0"/>
          </a:p>
          <a:p>
            <a:pPr eaLnBrk="1" hangingPunct="1"/>
            <a:r>
              <a:rPr lang="en-US" dirty="0" smtClean="0"/>
              <a:t>Final rules describe </a:t>
            </a:r>
            <a:r>
              <a:rPr lang="en-US" b="1" dirty="0" smtClean="0"/>
              <a:t>additional requirements </a:t>
            </a:r>
            <a:r>
              <a:rPr lang="en-US" dirty="0" smtClean="0"/>
              <a:t>beyond those originally contained in the ADA/ABA Accessibility Guidelines.   </a:t>
            </a:r>
          </a:p>
          <a:p>
            <a:pPr eaLnBrk="1" hangingPunct="1">
              <a:buFont typeface="Arial" charset="0"/>
              <a:buNone/>
            </a:pPr>
            <a:r>
              <a:rPr lang="en-US" b="1" dirty="0" smtClean="0"/>
              <a:t> </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Title II – Path of Travel</a:t>
            </a:r>
          </a:p>
        </p:txBody>
      </p:sp>
      <p:sp>
        <p:nvSpPr>
          <p:cNvPr id="28675" name="Content Placeholder 2"/>
          <p:cNvSpPr>
            <a:spLocks noGrp="1"/>
          </p:cNvSpPr>
          <p:nvPr>
            <p:ph idx="1"/>
          </p:nvPr>
        </p:nvSpPr>
        <p:spPr/>
        <p:txBody>
          <a:bodyPr/>
          <a:lstStyle/>
          <a:p>
            <a:endParaRPr lang="en-US" dirty="0" smtClean="0"/>
          </a:p>
          <a:p>
            <a:r>
              <a:rPr lang="en-US" dirty="0" smtClean="0"/>
              <a:t>Title II Rule adds regulatory text  mirroring path of travel requirements in Title III.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Path of Travel - Safe Harbor	</a:t>
            </a:r>
          </a:p>
        </p:txBody>
      </p:sp>
      <p:sp>
        <p:nvSpPr>
          <p:cNvPr id="29699" name="Content Placeholder 2"/>
          <p:cNvSpPr>
            <a:spLocks noGrp="1"/>
          </p:cNvSpPr>
          <p:nvPr>
            <p:ph idx="1"/>
          </p:nvPr>
        </p:nvSpPr>
        <p:spPr>
          <a:xfrm>
            <a:off x="381000" y="1371600"/>
            <a:ext cx="8305800" cy="5486400"/>
          </a:xfrm>
        </p:spPr>
        <p:txBody>
          <a:bodyPr/>
          <a:lstStyle/>
          <a:p>
            <a:r>
              <a:rPr lang="en-US" dirty="0" smtClean="0"/>
              <a:t>Both Title II and Title III specify that if a covered entity has constructed or altered required elements of a path of travel in compliance with the applicable Standards (1991 or UFAS), before March 15, 2012, they are not required to retrofit such elements to reflect incremental changes in the 2010 Standards, just because they alter a primary function area served by the path of travel.</a:t>
            </a:r>
          </a:p>
          <a:p>
            <a:pPr>
              <a:buNone/>
            </a:pPr>
            <a:endParaRPr lang="en-US" sz="2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a:buNone/>
            </a:pPr>
            <a:r>
              <a:rPr lang="en-US" sz="2600" dirty="0" smtClean="0"/>
              <a:t>Regulations, appendices, standards are available at DOJ’s ADA web site at </a:t>
            </a:r>
            <a:r>
              <a:rPr lang="en-US" sz="2600" dirty="0" smtClean="0">
                <a:solidFill>
                  <a:schemeClr val="tx2"/>
                </a:solidFill>
              </a:rPr>
              <a:t>www.ada.gov. </a:t>
            </a:r>
          </a:p>
          <a:p>
            <a:pPr>
              <a:buNone/>
            </a:pPr>
            <a:r>
              <a:rPr lang="en-US" sz="2600" dirty="0" smtClean="0"/>
              <a:t>For answers to specific questions, DOJ toll-free ADA information line: </a:t>
            </a:r>
          </a:p>
          <a:p>
            <a:pPr>
              <a:buNone/>
            </a:pPr>
            <a:r>
              <a:rPr lang="en-US" sz="2600" dirty="0" smtClean="0"/>
              <a:t>	800-514-0301 (Voice) 			                 </a:t>
            </a:r>
          </a:p>
          <a:p>
            <a:pPr>
              <a:buNone/>
            </a:pPr>
            <a:r>
              <a:rPr lang="en-US" sz="2600" dirty="0" smtClean="0"/>
              <a:t>	800-514-0383 (TTY) </a:t>
            </a:r>
          </a:p>
          <a:p>
            <a:pPr>
              <a:buNone/>
            </a:pPr>
            <a:r>
              <a:rPr lang="en-US" sz="2600" dirty="0" smtClean="0"/>
              <a:t>Network of ADA Centers (DBTACs): 800-949-4232 (Voice/TTY)</a:t>
            </a:r>
          </a:p>
          <a:p>
            <a:pPr>
              <a:buNone/>
            </a:pPr>
            <a:r>
              <a:rPr lang="en-US" sz="2600" dirty="0" smtClean="0"/>
              <a:t>U.S. Access Board web site at </a:t>
            </a:r>
            <a:r>
              <a:rPr lang="en-US" sz="2600" dirty="0" smtClean="0">
                <a:solidFill>
                  <a:schemeClr val="tx2"/>
                </a:solidFill>
              </a:rPr>
              <a:t>www.access-board.gov.</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Definition of “Existing Facility”</a:t>
            </a:r>
          </a:p>
        </p:txBody>
      </p:sp>
      <p:sp>
        <p:nvSpPr>
          <p:cNvPr id="30723" name="Content Placeholder 2"/>
          <p:cNvSpPr>
            <a:spLocks noGrp="1"/>
          </p:cNvSpPr>
          <p:nvPr>
            <p:ph idx="1"/>
          </p:nvPr>
        </p:nvSpPr>
        <p:spPr/>
        <p:txBody>
          <a:bodyPr/>
          <a:lstStyle/>
          <a:p>
            <a:r>
              <a:rPr lang="en-US" dirty="0" smtClean="0"/>
              <a:t>Rules add a definition of “Existing Facility”</a:t>
            </a:r>
          </a:p>
          <a:p>
            <a:endParaRPr lang="en-US" dirty="0" smtClean="0"/>
          </a:p>
          <a:p>
            <a:pPr>
              <a:buFont typeface="Arial" charset="0"/>
              <a:buNone/>
            </a:pPr>
            <a:r>
              <a:rPr lang="en-US" dirty="0" smtClean="0"/>
              <a:t>   An “existing facility” is  “a facility in existence on any given date, without regard to whether the facility may also be considered newly constructed or altered under this part.”</a:t>
            </a:r>
          </a:p>
          <a:p>
            <a:pPr>
              <a:buFont typeface="Arial" charset="0"/>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81000" y="457200"/>
            <a:ext cx="8153400" cy="1143000"/>
          </a:xfrm>
        </p:spPr>
        <p:txBody>
          <a:bodyPr/>
          <a:lstStyle/>
          <a:p>
            <a:pPr eaLnBrk="1" hangingPunct="1"/>
            <a:r>
              <a:rPr lang="en-US" b="1" dirty="0" smtClean="0"/>
              <a:t/>
            </a:r>
            <a:br>
              <a:rPr lang="en-US" b="1" dirty="0" smtClean="0"/>
            </a:br>
            <a:r>
              <a:rPr lang="en-US" sz="3600" dirty="0" smtClean="0"/>
              <a:t>Element-by-Element Safe Harbor:</a:t>
            </a:r>
            <a:br>
              <a:rPr lang="en-US" sz="3600" dirty="0" smtClean="0"/>
            </a:br>
            <a:r>
              <a:rPr lang="en-US" sz="3600" dirty="0" smtClean="0"/>
              <a:t>Existing Facilities</a:t>
            </a:r>
            <a:r>
              <a:rPr lang="en-US" sz="3600" b="1" dirty="0" smtClean="0"/>
              <a:t> </a:t>
            </a:r>
            <a:r>
              <a:rPr lang="en-US" b="1" dirty="0" smtClean="0"/>
              <a:t/>
            </a:r>
            <a:br>
              <a:rPr lang="en-US" b="1" dirty="0" smtClean="0"/>
            </a:br>
            <a:r>
              <a:rPr lang="en-US" b="1" dirty="0" smtClean="0">
                <a:latin typeface="Verdana" pitchFamily="34" charset="0"/>
                <a:ea typeface="Calibri" pitchFamily="34" charset="0"/>
                <a:cs typeface="Calibri" pitchFamily="34" charset="0"/>
              </a:rPr>
              <a:t/>
            </a:r>
            <a:br>
              <a:rPr lang="en-US" b="1" dirty="0" smtClean="0">
                <a:latin typeface="Verdana" pitchFamily="34" charset="0"/>
                <a:ea typeface="Calibri" pitchFamily="34" charset="0"/>
                <a:cs typeface="Calibri" pitchFamily="34" charset="0"/>
              </a:rPr>
            </a:br>
            <a:endParaRPr lang="en-US" b="1" dirty="0" smtClean="0"/>
          </a:p>
        </p:txBody>
      </p:sp>
      <p:sp>
        <p:nvSpPr>
          <p:cNvPr id="18435" name="Content Placeholder 2"/>
          <p:cNvSpPr>
            <a:spLocks noGrp="1"/>
          </p:cNvSpPr>
          <p:nvPr>
            <p:ph idx="1"/>
          </p:nvPr>
        </p:nvSpPr>
        <p:spPr>
          <a:xfrm>
            <a:off x="381000" y="1524000"/>
            <a:ext cx="8229600" cy="4495800"/>
          </a:xfrm>
        </p:spPr>
        <p:txBody>
          <a:bodyPr/>
          <a:lstStyle/>
          <a:p>
            <a:r>
              <a:rPr lang="en-US" sz="2800" dirty="0" smtClean="0">
                <a:cs typeface="Times New Roman" pitchFamily="18" charset="0"/>
              </a:rPr>
              <a:t>Elements that </a:t>
            </a:r>
            <a:r>
              <a:rPr lang="en-US" sz="2800" i="1" dirty="0" smtClean="0">
                <a:cs typeface="Times New Roman" pitchFamily="18" charset="0"/>
              </a:rPr>
              <a:t>comply</a:t>
            </a:r>
            <a:r>
              <a:rPr lang="en-US" sz="2800" dirty="0" smtClean="0">
                <a:cs typeface="Times New Roman" pitchFamily="18" charset="0"/>
              </a:rPr>
              <a:t> with the corresponding requirements for those elements in the 1991 Standards </a:t>
            </a:r>
            <a:r>
              <a:rPr lang="en-US" sz="2800" i="1" dirty="0" smtClean="0">
                <a:cs typeface="Times New Roman" pitchFamily="18" charset="0"/>
              </a:rPr>
              <a:t>do not need to be modified </a:t>
            </a:r>
            <a:r>
              <a:rPr lang="en-US" sz="2800" dirty="0" smtClean="0">
                <a:cs typeface="Times New Roman" pitchFamily="18" charset="0"/>
              </a:rPr>
              <a:t>to meet the 2010 Standards unless those elements are altered on or after March 15, 2012. </a:t>
            </a:r>
          </a:p>
          <a:p>
            <a:pPr eaLnBrk="1" hangingPunct="1">
              <a:buNone/>
            </a:pPr>
            <a:endParaRPr lang="en-US" sz="2800" dirty="0" smtClean="0">
              <a:cs typeface="Times New Roman" pitchFamily="18" charset="0"/>
            </a:endParaRPr>
          </a:p>
          <a:p>
            <a:r>
              <a:rPr lang="en-US" sz="2800" dirty="0" smtClean="0"/>
              <a:t>Safe Harbor </a:t>
            </a:r>
            <a:r>
              <a:rPr lang="en-US" sz="2800" i="1" dirty="0" smtClean="0"/>
              <a:t>does not apply </a:t>
            </a:r>
            <a:r>
              <a:rPr lang="en-US" sz="2800" dirty="0" smtClean="0"/>
              <a:t>to those elements in existing facilities that are not subject to specific requirements in the 1991 Standards.</a:t>
            </a:r>
            <a:endParaRPr lang="en-US" sz="2800" dirty="0" smtClean="0">
              <a:cs typeface="Times New Roman" pitchFamily="18" charset="0"/>
            </a:endParaRPr>
          </a:p>
          <a:p>
            <a:pPr eaLnBrk="1" hangingPunct="1"/>
            <a:endParaRPr lang="en-US" b="1" dirty="0" smtClean="0">
              <a:solidFill>
                <a:srgbClr val="000000"/>
              </a:solidFill>
              <a:cs typeface="Times New Roman" pitchFamily="18" charset="0"/>
            </a:endParaRPr>
          </a:p>
          <a:p>
            <a:pPr eaLnBrk="1" hangingPunct="1">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304800"/>
            <a:ext cx="8229600" cy="1828800"/>
          </a:xfrm>
        </p:spPr>
        <p:txBody>
          <a:bodyPr/>
          <a:lstStyle/>
          <a:p>
            <a:r>
              <a:rPr lang="en-US" dirty="0" smtClean="0"/>
              <a:t>Supplemental Requirements</a:t>
            </a:r>
          </a:p>
        </p:txBody>
      </p:sp>
      <p:sp>
        <p:nvSpPr>
          <p:cNvPr id="20483" name="Content Placeholder 2"/>
          <p:cNvSpPr>
            <a:spLocks noGrp="1"/>
          </p:cNvSpPr>
          <p:nvPr>
            <p:ph idx="1"/>
          </p:nvPr>
        </p:nvSpPr>
        <p:spPr>
          <a:xfrm>
            <a:off x="381000" y="2514600"/>
            <a:ext cx="8229600" cy="3733800"/>
          </a:xfrm>
        </p:spPr>
        <p:txBody>
          <a:bodyPr/>
          <a:lstStyle/>
          <a:p>
            <a:pPr eaLnBrk="1" hangingPunct="1"/>
            <a:r>
              <a:rPr lang="en-US" dirty="0" smtClean="0"/>
              <a:t>Safe Harbor does not apply to elements in existing facilities that </a:t>
            </a:r>
            <a:r>
              <a:rPr lang="en-US" b="1" dirty="0" smtClean="0"/>
              <a:t>were not </a:t>
            </a:r>
            <a:r>
              <a:rPr lang="en-US" dirty="0" smtClean="0"/>
              <a:t>subject to specific requirements in the 1991 Standards.</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1000" y="274638"/>
            <a:ext cx="8382000" cy="1477962"/>
          </a:xfrm>
        </p:spPr>
        <p:txBody>
          <a:bodyPr/>
          <a:lstStyle/>
          <a:p>
            <a:pPr eaLnBrk="1" hangingPunct="1"/>
            <a:r>
              <a:rPr lang="en-US" sz="4000" dirty="0" smtClean="0"/>
              <a:t/>
            </a:r>
            <a:br>
              <a:rPr lang="en-US" sz="4000" dirty="0" smtClean="0"/>
            </a:br>
            <a:r>
              <a:rPr lang="en-US" sz="4000" b="1" dirty="0" smtClean="0"/>
              <a:t>Elements in 2010 Standards </a:t>
            </a:r>
            <a:r>
              <a:rPr lang="en-US" sz="4000" b="1" u="sng" dirty="0" smtClean="0"/>
              <a:t>Not</a:t>
            </a:r>
            <a:r>
              <a:rPr lang="en-US" sz="4000" b="1" dirty="0" smtClean="0"/>
              <a:t> Subject to Safe Harbor</a:t>
            </a:r>
            <a:br>
              <a:rPr lang="en-US" sz="4000" b="1" dirty="0" smtClean="0"/>
            </a:br>
            <a:r>
              <a:rPr lang="en-US" sz="2800" dirty="0" smtClean="0"/>
              <a:t/>
            </a:r>
            <a:br>
              <a:rPr lang="en-US" sz="2800" dirty="0" smtClean="0"/>
            </a:br>
            <a:endParaRPr lang="en-US" sz="2800" dirty="0" smtClean="0"/>
          </a:p>
        </p:txBody>
      </p:sp>
      <p:sp>
        <p:nvSpPr>
          <p:cNvPr id="21507" name="Content Placeholder 2"/>
          <p:cNvSpPr>
            <a:spLocks noGrp="1"/>
          </p:cNvSpPr>
          <p:nvPr>
            <p:ph idx="1"/>
          </p:nvPr>
        </p:nvSpPr>
        <p:spPr>
          <a:xfrm>
            <a:off x="304800" y="1905000"/>
            <a:ext cx="8305800" cy="4419600"/>
          </a:xfrm>
        </p:spPr>
        <p:txBody>
          <a:bodyPr/>
          <a:lstStyle/>
          <a:p>
            <a:pPr eaLnBrk="1" hangingPunct="1">
              <a:buFont typeface="Arial" charset="0"/>
              <a:buNone/>
            </a:pPr>
            <a:r>
              <a:rPr lang="en-US" sz="2800" smtClean="0"/>
              <a:t>(</a:t>
            </a:r>
            <a:r>
              <a:rPr lang="en-US" smtClean="0"/>
              <a:t>A) Residential facilities and dwelling units</a:t>
            </a:r>
          </a:p>
          <a:p>
            <a:pPr eaLnBrk="1" hangingPunct="1">
              <a:buFont typeface="Arial" charset="0"/>
              <a:buNone/>
            </a:pPr>
            <a:r>
              <a:rPr lang="en-US" smtClean="0"/>
              <a:t>(B) Amusement rides</a:t>
            </a:r>
          </a:p>
          <a:p>
            <a:pPr eaLnBrk="1" hangingPunct="1">
              <a:buFont typeface="Arial" charset="0"/>
              <a:buNone/>
            </a:pPr>
            <a:r>
              <a:rPr lang="en-US" smtClean="0"/>
              <a:t>(C) Recreational boating facilities</a:t>
            </a:r>
          </a:p>
          <a:p>
            <a:pPr eaLnBrk="1" hangingPunct="1">
              <a:buFont typeface="Arial" charset="0"/>
              <a:buNone/>
            </a:pPr>
            <a:r>
              <a:rPr lang="en-US" smtClean="0"/>
              <a:t>(D)Exercise machines and equipment</a:t>
            </a:r>
          </a:p>
          <a:p>
            <a:pPr eaLnBrk="1" hangingPunct="1">
              <a:buFont typeface="Arial" charset="0"/>
              <a:buNone/>
            </a:pPr>
            <a:r>
              <a:rPr lang="en-US" smtClean="0"/>
              <a:t>(E) Fishing piers and platforms</a:t>
            </a:r>
          </a:p>
          <a:p>
            <a:pPr eaLnBrk="1" hangingPunct="1">
              <a:buFont typeface="Arial" charset="0"/>
              <a:buNone/>
            </a:pPr>
            <a:r>
              <a:rPr lang="en-US" smtClean="0"/>
              <a:t>(F) Golf facilities</a:t>
            </a:r>
          </a:p>
          <a:p>
            <a:pPr eaLnBrk="1" hangingPunct="1">
              <a:buFont typeface="Arial" charset="0"/>
              <a:buNone/>
            </a:pPr>
            <a:r>
              <a:rPr lang="en-US" smtClean="0"/>
              <a:t>(G) Miniature golf facilities</a:t>
            </a:r>
          </a:p>
          <a:p>
            <a:pPr eaLnBrk="1" hangingPunct="1"/>
            <a:endParaRPr lang="en-US" sz="2800" smtClean="0"/>
          </a:p>
          <a:p>
            <a:pPr eaLnBrk="1" hangingPunct="1">
              <a:buFont typeface="Arial" charset="0"/>
              <a:buNone/>
            </a:pPr>
            <a:endParaRPr lang="en-US" sz="2800" smtClean="0"/>
          </a:p>
          <a:p>
            <a:pPr eaLnBrk="1" hangingPunct="1">
              <a:buFont typeface="Arial" charset="0"/>
              <a:buNone/>
            </a:pPr>
            <a:r>
              <a:rPr lang="en-US" sz="2800" smtClean="0"/>
              <a:t>   </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381000" y="1447800"/>
            <a:ext cx="8229600" cy="5410200"/>
          </a:xfrm>
        </p:spPr>
        <p:txBody>
          <a:bodyPr/>
          <a:lstStyle/>
          <a:p>
            <a:pPr eaLnBrk="1" hangingPunct="1">
              <a:buFont typeface="Arial" charset="0"/>
              <a:buNone/>
            </a:pPr>
            <a:r>
              <a:rPr lang="en-US" dirty="0" smtClean="0"/>
              <a:t>(H) Play areas</a:t>
            </a:r>
          </a:p>
          <a:p>
            <a:pPr eaLnBrk="1" hangingPunct="1">
              <a:buFont typeface="Arial" charset="0"/>
              <a:buNone/>
            </a:pPr>
            <a:r>
              <a:rPr lang="en-US" dirty="0" smtClean="0"/>
              <a:t>(I) Saunas and steam rooms</a:t>
            </a:r>
          </a:p>
          <a:p>
            <a:pPr eaLnBrk="1" hangingPunct="1">
              <a:buFont typeface="Arial" charset="0"/>
              <a:buNone/>
            </a:pPr>
            <a:r>
              <a:rPr lang="en-US" dirty="0" smtClean="0"/>
              <a:t>(J) Swimming pools, wading pools, spas </a:t>
            </a:r>
          </a:p>
          <a:p>
            <a:pPr eaLnBrk="1" hangingPunct="1">
              <a:buFont typeface="Arial" charset="0"/>
              <a:buNone/>
            </a:pPr>
            <a:r>
              <a:rPr lang="en-US" dirty="0" smtClean="0"/>
              <a:t>(K) Shooting facilities with firing positions, </a:t>
            </a:r>
          </a:p>
          <a:p>
            <a:pPr eaLnBrk="1" hangingPunct="1">
              <a:buFont typeface="Arial" charset="0"/>
              <a:buNone/>
            </a:pPr>
            <a:r>
              <a:rPr lang="en-US" dirty="0" smtClean="0"/>
              <a:t>(L) Miscellaneous.</a:t>
            </a:r>
          </a:p>
          <a:p>
            <a:pPr eaLnBrk="1" hangingPunct="1">
              <a:buFont typeface="Arial" charset="0"/>
              <a:buNone/>
            </a:pPr>
            <a:r>
              <a:rPr lang="en-US" dirty="0" smtClean="0"/>
              <a:t>   (1) Team or player seating</a:t>
            </a:r>
          </a:p>
          <a:p>
            <a:pPr eaLnBrk="1" hangingPunct="1">
              <a:buFont typeface="Arial" charset="0"/>
              <a:buNone/>
            </a:pPr>
            <a:r>
              <a:rPr lang="en-US" dirty="0" smtClean="0"/>
              <a:t>   (2) Accessible route to bowling lanes</a:t>
            </a:r>
          </a:p>
          <a:p>
            <a:pPr eaLnBrk="1" hangingPunct="1">
              <a:buFont typeface="Arial" charset="0"/>
              <a:buNone/>
            </a:pPr>
            <a:r>
              <a:rPr lang="en-US" dirty="0" smtClean="0"/>
              <a:t>   (3) Accessible route in court sports facilities</a:t>
            </a:r>
          </a:p>
          <a:p>
            <a:pPr eaLnBrk="1" hangingPunct="1">
              <a:buFont typeface="Arial" charset="0"/>
              <a:buNone/>
            </a:pPr>
            <a:endParaRPr lang="en-US" sz="2800" dirty="0" smtClean="0"/>
          </a:p>
          <a:p>
            <a:pPr eaLnBrk="1" hangingPunct="1">
              <a:buFont typeface="Arial" charset="0"/>
              <a:buNone/>
            </a:pPr>
            <a:endParaRPr lang="en-US" sz="2800" dirty="0" smtClean="0"/>
          </a:p>
          <a:p>
            <a:pPr eaLnBrk="1" hangingPunct="1"/>
            <a:endParaRPr lang="en-US" dirty="0" smtClean="0"/>
          </a:p>
        </p:txBody>
      </p:sp>
      <p:sp>
        <p:nvSpPr>
          <p:cNvPr id="22531" name="Title 1"/>
          <p:cNvSpPr>
            <a:spLocks noGrp="1"/>
          </p:cNvSpPr>
          <p:nvPr>
            <p:ph type="title"/>
          </p:nvPr>
        </p:nvSpPr>
        <p:spPr>
          <a:xfrm>
            <a:off x="381000" y="685800"/>
            <a:ext cx="8229600" cy="457200"/>
          </a:xfrm>
        </p:spPr>
        <p:txBody>
          <a:bodyPr/>
          <a:lstStyle/>
          <a:p>
            <a:pPr eaLnBrk="1" hangingPunct="1"/>
            <a:r>
              <a:rPr lang="en-US" sz="4000" dirty="0" smtClean="0"/>
              <a:t/>
            </a:r>
            <a:br>
              <a:rPr lang="en-US" sz="4000" dirty="0" smtClean="0"/>
            </a:br>
            <a:r>
              <a:rPr lang="en-US" sz="4000" dirty="0" smtClean="0"/>
              <a:t>Elements in 2010 Standards </a:t>
            </a:r>
            <a:r>
              <a:rPr lang="en-US" sz="4000" u="sng" dirty="0" smtClean="0"/>
              <a:t>not</a:t>
            </a:r>
            <a:r>
              <a:rPr lang="en-US" sz="4000" dirty="0" smtClean="0"/>
              <a:t> Subject to Safe Harbor</a:t>
            </a:r>
            <a:br>
              <a:rPr lang="en-US" sz="4000" dirty="0" smtClean="0"/>
            </a:br>
            <a:r>
              <a:rPr lang="en-US" sz="3200" dirty="0" smtClean="0"/>
              <a:t/>
            </a:r>
            <a:br>
              <a:rPr lang="en-US" sz="3200" dirty="0" smtClean="0"/>
            </a:br>
            <a:endParaRPr lang="en-US"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4800" y="228600"/>
            <a:ext cx="8458200" cy="1371600"/>
          </a:xfrm>
        </p:spPr>
        <p:txBody>
          <a:bodyPr/>
          <a:lstStyle/>
          <a:p>
            <a:pPr eaLnBrk="1" hangingPunct="1"/>
            <a:r>
              <a:rPr lang="en-US" sz="3600" b="1" dirty="0" smtClean="0"/>
              <a:t>Noncomplying Facilities</a:t>
            </a:r>
            <a:r>
              <a:rPr lang="en-US" b="1" dirty="0" smtClean="0"/>
              <a:t/>
            </a:r>
            <a:br>
              <a:rPr lang="en-US" b="1" dirty="0" smtClean="0"/>
            </a:br>
            <a:endParaRPr lang="en-US" sz="3600" b="1" dirty="0" smtClean="0"/>
          </a:p>
        </p:txBody>
      </p:sp>
      <p:sp>
        <p:nvSpPr>
          <p:cNvPr id="22531" name="Content Placeholder 2"/>
          <p:cNvSpPr>
            <a:spLocks noGrp="1"/>
          </p:cNvSpPr>
          <p:nvPr>
            <p:ph idx="1"/>
          </p:nvPr>
        </p:nvSpPr>
        <p:spPr>
          <a:xfrm>
            <a:off x="304800" y="2057400"/>
            <a:ext cx="8534400" cy="3733800"/>
          </a:xfrm>
        </p:spPr>
        <p:txBody>
          <a:bodyPr/>
          <a:lstStyle/>
          <a:p>
            <a:pPr eaLnBrk="1" hangingPunct="1">
              <a:buNone/>
            </a:pPr>
            <a:r>
              <a:rPr lang="en-US" sz="2800" dirty="0" smtClean="0"/>
              <a:t>	</a:t>
            </a:r>
            <a:r>
              <a:rPr lang="en-US" sz="2800" dirty="0" err="1" smtClean="0"/>
              <a:t>Noncomplying</a:t>
            </a:r>
            <a:r>
              <a:rPr lang="en-US" sz="2800" dirty="0" smtClean="0"/>
              <a:t> facilities, i.e., facilities built after the compliance date for the 1991 Standards, but that are </a:t>
            </a:r>
            <a:r>
              <a:rPr lang="en-US" sz="2800" b="1" dirty="0" smtClean="0"/>
              <a:t>not</a:t>
            </a:r>
            <a:r>
              <a:rPr lang="en-US" sz="2800" dirty="0" smtClean="0"/>
              <a:t> in compliance with those standards, must be modified as follows: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err="1" smtClean="0"/>
              <a:t>Noncomplying</a:t>
            </a:r>
            <a:r>
              <a:rPr lang="en-US" dirty="0" smtClean="0"/>
              <a:t> Facilities: </a:t>
            </a:r>
            <a:br>
              <a:rPr lang="en-US" dirty="0" smtClean="0"/>
            </a:br>
            <a:r>
              <a:rPr lang="en-US" dirty="0" smtClean="0"/>
              <a:t>Part 2</a:t>
            </a:r>
          </a:p>
        </p:txBody>
      </p:sp>
      <p:sp>
        <p:nvSpPr>
          <p:cNvPr id="23555" name="Content Placeholder 2"/>
          <p:cNvSpPr>
            <a:spLocks noGrp="1"/>
          </p:cNvSpPr>
          <p:nvPr>
            <p:ph idx="1"/>
          </p:nvPr>
        </p:nvSpPr>
        <p:spPr/>
        <p:txBody>
          <a:bodyPr/>
          <a:lstStyle/>
          <a:p>
            <a:pPr lvl="1" eaLnBrk="1" hangingPunct="1"/>
            <a:r>
              <a:rPr lang="en-US" sz="3200" b="1" dirty="0" smtClean="0"/>
              <a:t>Before March 15, 2012 </a:t>
            </a:r>
            <a:r>
              <a:rPr lang="en-US" sz="3200" dirty="0" smtClean="0"/>
              <a:t>choice of</a:t>
            </a:r>
            <a:r>
              <a:rPr lang="en-US" sz="3200" b="1" dirty="0" smtClean="0"/>
              <a:t>:</a:t>
            </a:r>
            <a:endParaRPr lang="en-US" sz="3200" dirty="0" smtClean="0"/>
          </a:p>
          <a:p>
            <a:pPr lvl="2" eaLnBrk="1" hangingPunct="1"/>
            <a:r>
              <a:rPr lang="en-US" sz="3200" dirty="0" smtClean="0"/>
              <a:t>1991 Standards</a:t>
            </a:r>
          </a:p>
          <a:p>
            <a:pPr lvl="2" eaLnBrk="1" hangingPunct="1"/>
            <a:r>
              <a:rPr lang="en-US" sz="3200" dirty="0" smtClean="0"/>
              <a:t>2010 Standards </a:t>
            </a:r>
          </a:p>
          <a:p>
            <a:pPr lvl="2" eaLnBrk="1" hangingPunct="1"/>
            <a:r>
              <a:rPr lang="en-US" sz="3200" dirty="0" smtClean="0"/>
              <a:t>UFAS (Title II only)</a:t>
            </a:r>
          </a:p>
          <a:p>
            <a:pPr lvl="1" eaLnBrk="1" hangingPunct="1"/>
            <a:r>
              <a:rPr lang="en-US" sz="3200" b="1" dirty="0" smtClean="0"/>
              <a:t>On or after March 15, 2012, </a:t>
            </a:r>
            <a:r>
              <a:rPr lang="en-US" sz="3200" dirty="0" smtClean="0"/>
              <a:t>covered entities must bring their noncomplying facilities into compliance with the 2010 Standards. </a:t>
            </a:r>
          </a:p>
          <a:p>
            <a:pPr lvl="1" eaLnBrk="1" hangingPunct="1">
              <a:buFont typeface="Arial" charset="0"/>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Maintenance of Accessible Features (New Provision)</a:t>
            </a:r>
          </a:p>
        </p:txBody>
      </p:sp>
      <p:sp>
        <p:nvSpPr>
          <p:cNvPr id="25603" name="Content Placeholder 2"/>
          <p:cNvSpPr>
            <a:spLocks noGrp="1"/>
          </p:cNvSpPr>
          <p:nvPr>
            <p:ph idx="1"/>
          </p:nvPr>
        </p:nvSpPr>
        <p:spPr/>
        <p:txBody>
          <a:bodyPr/>
          <a:lstStyle/>
          <a:p>
            <a:endParaRPr lang="en-US" dirty="0" smtClean="0"/>
          </a:p>
          <a:p>
            <a:r>
              <a:rPr lang="en-US" dirty="0" smtClean="0"/>
              <a:t>If the 2010 Standards reduce the technical requirements or the number of required accessible elements below the number required by the 1991 Standards, the covered entity may reduce the level of accessibility in accordance with the 2010 Standards.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3">
      <a:dk1>
        <a:srgbClr val="000000"/>
      </a:dk1>
      <a:lt1>
        <a:srgbClr val="FFFFFF"/>
      </a:lt1>
      <a:dk2>
        <a:srgbClr val="00605E"/>
      </a:dk2>
      <a:lt2>
        <a:srgbClr val="E8E8E8"/>
      </a:lt2>
      <a:accent1>
        <a:srgbClr val="E5E5FF"/>
      </a:accent1>
      <a:accent2>
        <a:srgbClr val="5F5F5F"/>
      </a:accent2>
      <a:accent3>
        <a:srgbClr val="FFFFFF"/>
      </a:accent3>
      <a:accent4>
        <a:srgbClr val="000000"/>
      </a:accent4>
      <a:accent5>
        <a:srgbClr val="F0F0FF"/>
      </a:accent5>
      <a:accent6>
        <a:srgbClr val="555555"/>
      </a:accent6>
      <a:hlink>
        <a:srgbClr val="5F5F5F"/>
      </a:hlink>
      <a:folHlink>
        <a:srgbClr val="65498F"/>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
      <a:clrScheme name="Balance 10">
        <a:dk1>
          <a:srgbClr val="000000"/>
        </a:dk1>
        <a:lt1>
          <a:srgbClr val="FFFFFF"/>
        </a:lt1>
        <a:dk2>
          <a:srgbClr val="00605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
      <a:clrScheme name="Balance 11">
        <a:dk1>
          <a:srgbClr val="000000"/>
        </a:dk1>
        <a:lt1>
          <a:srgbClr val="FFFFFF"/>
        </a:lt1>
        <a:dk2>
          <a:srgbClr val="00605E"/>
        </a:dk2>
        <a:lt2>
          <a:srgbClr val="E8E8E8"/>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
      <a:clrScheme name="Balance 12">
        <a:dk1>
          <a:srgbClr val="000000"/>
        </a:dk1>
        <a:lt1>
          <a:srgbClr val="FFFFFF"/>
        </a:lt1>
        <a:dk2>
          <a:srgbClr val="00605E"/>
        </a:dk2>
        <a:lt2>
          <a:srgbClr val="E8E8E8"/>
        </a:lt2>
        <a:accent1>
          <a:srgbClr val="E5E5FF"/>
        </a:accent1>
        <a:accent2>
          <a:srgbClr val="79CD6B"/>
        </a:accent2>
        <a:accent3>
          <a:srgbClr val="FFFFFF"/>
        </a:accent3>
        <a:accent4>
          <a:srgbClr val="000000"/>
        </a:accent4>
        <a:accent5>
          <a:srgbClr val="F0F0FF"/>
        </a:accent5>
        <a:accent6>
          <a:srgbClr val="6DBA60"/>
        </a:accent6>
        <a:hlink>
          <a:srgbClr val="5F5F5F"/>
        </a:hlink>
        <a:folHlink>
          <a:srgbClr val="65498F"/>
        </a:folHlink>
      </a:clrScheme>
      <a:clrMap bg1="lt1" tx1="dk1" bg2="lt2" tx2="dk2" accent1="accent1" accent2="accent2" accent3="accent3" accent4="accent4" accent5="accent5" accent6="accent6" hlink="hlink" folHlink="folHlink"/>
    </a:extraClrScheme>
    <a:extraClrScheme>
      <a:clrScheme name="Balance 13">
        <a:dk1>
          <a:srgbClr val="000000"/>
        </a:dk1>
        <a:lt1>
          <a:srgbClr val="FFFFFF"/>
        </a:lt1>
        <a:dk2>
          <a:srgbClr val="00605E"/>
        </a:dk2>
        <a:lt2>
          <a:srgbClr val="E8E8E8"/>
        </a:lt2>
        <a:accent1>
          <a:srgbClr val="E5E5FF"/>
        </a:accent1>
        <a:accent2>
          <a:srgbClr val="5F5F5F"/>
        </a:accent2>
        <a:accent3>
          <a:srgbClr val="FFFFFF"/>
        </a:accent3>
        <a:accent4>
          <a:srgbClr val="000000"/>
        </a:accent4>
        <a:accent5>
          <a:srgbClr val="F0F0FF"/>
        </a:accent5>
        <a:accent6>
          <a:srgbClr val="555555"/>
        </a:accent6>
        <a:hlink>
          <a:srgbClr val="5F5F5F"/>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2255</TotalTime>
  <Words>527</Words>
  <Application>Microsoft Office PowerPoint</Application>
  <PresentationFormat>On-screen Show (4:3)</PresentationFormat>
  <Paragraphs>79</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Balance</vt:lpstr>
      <vt:lpstr> 2010 Revised ADA Regulations: Safe Harbor </vt:lpstr>
      <vt:lpstr>Definition of “Existing Facility”</vt:lpstr>
      <vt:lpstr> Element-by-Element Safe Harbor: Existing Facilities   </vt:lpstr>
      <vt:lpstr>Supplemental Requirements</vt:lpstr>
      <vt:lpstr> Elements in 2010 Standards Not Subject to Safe Harbor  </vt:lpstr>
      <vt:lpstr> Elements in 2010 Standards not Subject to Safe Harbor  </vt:lpstr>
      <vt:lpstr>Noncomplying Facilities </vt:lpstr>
      <vt:lpstr>Noncomplying Facilities:  Part 2</vt:lpstr>
      <vt:lpstr>Maintenance of Accessible Features (New Provision)</vt:lpstr>
      <vt:lpstr>Additional Requirements Applicable to Specific Types of Facilities </vt:lpstr>
      <vt:lpstr>Title II – Path of Travel</vt:lpstr>
      <vt:lpstr>Path of Travel - Safe Harbor </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DOJ’s 2010 ADA Accessibility Standards</dc:title>
  <dc:creator>greenwell</dc:creator>
  <cp:lastModifiedBy>sconway</cp:lastModifiedBy>
  <cp:revision>76</cp:revision>
  <dcterms:created xsi:type="dcterms:W3CDTF">2010-08-25T17:26:39Z</dcterms:created>
  <dcterms:modified xsi:type="dcterms:W3CDTF">2011-03-09T21:36:55Z</dcterms:modified>
</cp:coreProperties>
</file>