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51" r:id="rId1"/>
  </p:sldMasterIdLst>
  <p:notesMasterIdLst>
    <p:notesMasterId r:id="rId42"/>
  </p:notesMasterIdLst>
  <p:sldIdLst>
    <p:sldId id="721" r:id="rId2"/>
    <p:sldId id="258" r:id="rId3"/>
    <p:sldId id="687" r:id="rId4"/>
    <p:sldId id="688" r:id="rId5"/>
    <p:sldId id="689" r:id="rId6"/>
    <p:sldId id="722" r:id="rId7"/>
    <p:sldId id="723" r:id="rId8"/>
    <p:sldId id="724" r:id="rId9"/>
    <p:sldId id="691" r:id="rId10"/>
    <p:sldId id="693" r:id="rId11"/>
    <p:sldId id="692" r:id="rId12"/>
    <p:sldId id="694" r:id="rId13"/>
    <p:sldId id="695" r:id="rId14"/>
    <p:sldId id="696" r:id="rId15"/>
    <p:sldId id="697" r:id="rId16"/>
    <p:sldId id="387" r:id="rId17"/>
    <p:sldId id="412" r:id="rId18"/>
    <p:sldId id="727" r:id="rId19"/>
    <p:sldId id="700" r:id="rId20"/>
    <p:sldId id="701" r:id="rId21"/>
    <p:sldId id="725" r:id="rId22"/>
    <p:sldId id="702" r:id="rId23"/>
    <p:sldId id="703" r:id="rId24"/>
    <p:sldId id="704" r:id="rId25"/>
    <p:sldId id="705" r:id="rId26"/>
    <p:sldId id="707" r:id="rId27"/>
    <p:sldId id="708" r:id="rId28"/>
    <p:sldId id="709" r:id="rId29"/>
    <p:sldId id="710" r:id="rId30"/>
    <p:sldId id="711" r:id="rId31"/>
    <p:sldId id="712" r:id="rId32"/>
    <p:sldId id="713" r:id="rId33"/>
    <p:sldId id="714" r:id="rId34"/>
    <p:sldId id="715" r:id="rId35"/>
    <p:sldId id="716" r:id="rId36"/>
    <p:sldId id="717" r:id="rId37"/>
    <p:sldId id="718" r:id="rId38"/>
    <p:sldId id="719" r:id="rId39"/>
    <p:sldId id="720" r:id="rId40"/>
    <p:sldId id="726" r:id="rId4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6"/>
    <a:srgbClr val="04577F"/>
    <a:srgbClr val="81213C"/>
    <a:srgbClr val="74A9AC"/>
    <a:srgbClr val="04569A"/>
    <a:srgbClr val="0564B3"/>
    <a:srgbClr val="0038A8"/>
    <a:srgbClr val="3B54A3"/>
    <a:srgbClr val="3C55A6"/>
    <a:srgbClr val="383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82" autoAdjust="0"/>
    <p:restoredTop sz="82484" autoAdjust="0"/>
  </p:normalViewPr>
  <p:slideViewPr>
    <p:cSldViewPr snapToGrid="0">
      <p:cViewPr varScale="1">
        <p:scale>
          <a:sx n="65" d="100"/>
          <a:sy n="65" d="100"/>
        </p:scale>
        <p:origin x="619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738E99-21D1-477A-83DA-46DD4F4D97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5E85D8-74E3-46DC-8F80-20819000470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1B2A15-2468-4266-96A7-CC62B643F667}" type="datetimeFigureOut">
              <a:rPr lang="en-US"/>
              <a:pPr>
                <a:defRPr/>
              </a:pPr>
              <a:t>4/11/2024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AB2B50F-5E7C-4113-9787-6F725FEA0E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F90CB2E-6AF9-4324-867C-4B32197F9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B334CF-B7F7-42E9-BBE0-7F56BDC05A8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B5097-5B2C-4A3B-9451-DE3A2B82D7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E8BCD51-DEC5-4F95-A017-22C59D8B301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84D144B9-A573-9347-9D2C-F6FC6C91F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2261" y="6311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/>
          </p:nvPr>
        </p:nvSpPr>
        <p:spPr>
          <a:xfrm>
            <a:off x="1257301" y="2409981"/>
            <a:ext cx="8267700" cy="139541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2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/>
          </p:nvPr>
        </p:nvSpPr>
        <p:spPr>
          <a:xfrm>
            <a:off x="1257301" y="3840228"/>
            <a:ext cx="8267700" cy="1395413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8534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4" descr="Mid-Atlantic ADA Center">
            <a:extLst>
              <a:ext uri="{FF2B5EF4-FFF2-40B4-BE49-F238E27FC236}">
                <a16:creationId xmlns:a16="http://schemas.microsoft.com/office/drawing/2014/main" id="{A21A131F-A124-4B02-9C64-715E1FD76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62" y="399785"/>
            <a:ext cx="4706724" cy="1975361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541403"/>
            <a:ext cx="4885823" cy="1135623"/>
          </a:xfrm>
          <a:prstGeom prst="rect">
            <a:avLst/>
          </a:prstGeom>
        </p:spPr>
      </p:pic>
      <p:grpSp>
        <p:nvGrpSpPr>
          <p:cNvPr id="14" name="Group 6"/>
          <p:cNvGrpSpPr/>
          <p:nvPr userDrawn="1"/>
        </p:nvGrpSpPr>
        <p:grpSpPr>
          <a:xfrm>
            <a:off x="0" y="-16208"/>
            <a:ext cx="238539" cy="6914783"/>
            <a:chOff x="0" y="1852"/>
            <a:chExt cx="238539" cy="6914783"/>
          </a:xfrm>
        </p:grpSpPr>
        <p:sp>
          <p:nvSpPr>
            <p:cNvPr id="17" name="Google Shape;20;p123"/>
            <p:cNvSpPr/>
            <p:nvPr/>
          </p:nvSpPr>
          <p:spPr>
            <a:xfrm rot="16200000">
              <a:off x="-817991" y="3088755"/>
              <a:ext cx="1874520" cy="23853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1;p123"/>
            <p:cNvSpPr/>
            <p:nvPr/>
          </p:nvSpPr>
          <p:spPr>
            <a:xfrm rot="16200000">
              <a:off x="-580245" y="1502847"/>
              <a:ext cx="1399032" cy="238537"/>
            </a:xfrm>
            <a:prstGeom prst="rect">
              <a:avLst/>
            </a:prstGeom>
            <a:solidFill>
              <a:srgbClr val="0027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2;p123"/>
            <p:cNvSpPr/>
            <p:nvPr/>
          </p:nvSpPr>
          <p:spPr>
            <a:xfrm rot="16200000">
              <a:off x="-351646" y="353499"/>
              <a:ext cx="941832" cy="238538"/>
            </a:xfrm>
            <a:prstGeom prst="rect">
              <a:avLst/>
            </a:prstGeom>
            <a:solidFill>
              <a:srgbClr val="E5B4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3;p123"/>
            <p:cNvSpPr/>
            <p:nvPr/>
          </p:nvSpPr>
          <p:spPr>
            <a:xfrm rot="16200000">
              <a:off x="-1275191" y="5402906"/>
              <a:ext cx="2788920" cy="238538"/>
            </a:xfrm>
            <a:prstGeom prst="rect">
              <a:avLst/>
            </a:prstGeom>
            <a:solidFill>
              <a:srgbClr val="8121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00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002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81213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429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81213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429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5" name="Group 7"/>
          <p:cNvGrpSpPr/>
          <p:nvPr userDrawn="1"/>
        </p:nvGrpSpPr>
        <p:grpSpPr>
          <a:xfrm>
            <a:off x="6747311" y="5943600"/>
            <a:ext cx="4745455" cy="754707"/>
            <a:chOff x="6747311" y="6011099"/>
            <a:chExt cx="4745455" cy="754707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9385" y="6130025"/>
              <a:ext cx="2353381" cy="54700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311" y="6011099"/>
              <a:ext cx="2245174" cy="754707"/>
            </a:xfrm>
            <a:prstGeom prst="rect">
              <a:avLst/>
            </a:prstGeom>
          </p:spPr>
        </p:pic>
      </p:grpSp>
      <p:grpSp>
        <p:nvGrpSpPr>
          <p:cNvPr id="18" name="Group 8"/>
          <p:cNvGrpSpPr/>
          <p:nvPr userDrawn="1"/>
        </p:nvGrpSpPr>
        <p:grpSpPr>
          <a:xfrm>
            <a:off x="0" y="6786688"/>
            <a:ext cx="12208281" cy="118874"/>
            <a:chOff x="0" y="6786688"/>
            <a:chExt cx="12208281" cy="118874"/>
          </a:xfrm>
        </p:grpSpPr>
        <p:sp>
          <p:nvSpPr>
            <p:cNvPr id="24" name="Google Shape;93;p130"/>
            <p:cNvSpPr/>
            <p:nvPr/>
          </p:nvSpPr>
          <p:spPr>
            <a:xfrm>
              <a:off x="3152544" y="6786688"/>
              <a:ext cx="4343400" cy="118872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94;p130"/>
            <p:cNvSpPr/>
            <p:nvPr/>
          </p:nvSpPr>
          <p:spPr>
            <a:xfrm>
              <a:off x="7428981" y="6786690"/>
              <a:ext cx="2971800" cy="118872"/>
            </a:xfrm>
            <a:prstGeom prst="rect">
              <a:avLst/>
            </a:prstGeom>
            <a:solidFill>
              <a:srgbClr val="0027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95;p130"/>
            <p:cNvSpPr/>
            <p:nvPr/>
          </p:nvSpPr>
          <p:spPr>
            <a:xfrm>
              <a:off x="10361193" y="6786689"/>
              <a:ext cx="1847088" cy="118872"/>
            </a:xfrm>
            <a:prstGeom prst="rect">
              <a:avLst/>
            </a:prstGeom>
            <a:solidFill>
              <a:srgbClr val="E5B4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96;p130"/>
            <p:cNvSpPr/>
            <p:nvPr/>
          </p:nvSpPr>
          <p:spPr>
            <a:xfrm>
              <a:off x="0" y="6786688"/>
              <a:ext cx="3246120" cy="118872"/>
            </a:xfrm>
            <a:prstGeom prst="rect">
              <a:avLst/>
            </a:prstGeom>
            <a:solidFill>
              <a:srgbClr val="8121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338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773109"/>
          </a:xfrm>
        </p:spPr>
        <p:txBody>
          <a:bodyPr/>
          <a:lstStyle>
            <a:lvl1pPr>
              <a:defRPr>
                <a:solidFill>
                  <a:srgbClr val="002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EB4382E-C064-D6DA-5187-622F0239F1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279525"/>
            <a:ext cx="10514013" cy="401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idx="1"/>
          </p:nvPr>
        </p:nvSpPr>
        <p:spPr>
          <a:xfrm>
            <a:off x="839789" y="177641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81213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839789" y="2600325"/>
            <a:ext cx="5157787" cy="3073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1" y="177641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81213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quarter" idx="4"/>
          </p:nvPr>
        </p:nvSpPr>
        <p:spPr>
          <a:xfrm>
            <a:off x="6172201" y="2600325"/>
            <a:ext cx="5183188" cy="3073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4" name="Group 8"/>
          <p:cNvGrpSpPr/>
          <p:nvPr userDrawn="1"/>
        </p:nvGrpSpPr>
        <p:grpSpPr>
          <a:xfrm>
            <a:off x="6747311" y="6011099"/>
            <a:ext cx="4745455" cy="754707"/>
            <a:chOff x="6747311" y="6011099"/>
            <a:chExt cx="4745455" cy="754707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9385" y="6130025"/>
              <a:ext cx="2353381" cy="54700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311" y="6011099"/>
              <a:ext cx="2245174" cy="754707"/>
            </a:xfrm>
            <a:prstGeom prst="rect">
              <a:avLst/>
            </a:prstGeom>
          </p:spPr>
        </p:pic>
      </p:grpSp>
      <p:grpSp>
        <p:nvGrpSpPr>
          <p:cNvPr id="19" name="Group 9"/>
          <p:cNvGrpSpPr/>
          <p:nvPr userDrawn="1"/>
        </p:nvGrpSpPr>
        <p:grpSpPr>
          <a:xfrm>
            <a:off x="0" y="-16208"/>
            <a:ext cx="238539" cy="6914783"/>
            <a:chOff x="0" y="1852"/>
            <a:chExt cx="238539" cy="6914783"/>
          </a:xfrm>
        </p:grpSpPr>
        <p:sp>
          <p:nvSpPr>
            <p:cNvPr id="20" name="Google Shape;20;p123"/>
            <p:cNvSpPr/>
            <p:nvPr/>
          </p:nvSpPr>
          <p:spPr>
            <a:xfrm rot="16200000">
              <a:off x="-817991" y="3088755"/>
              <a:ext cx="1874520" cy="23853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23"/>
            <p:cNvSpPr/>
            <p:nvPr/>
          </p:nvSpPr>
          <p:spPr>
            <a:xfrm rot="16200000">
              <a:off x="-580245" y="1502847"/>
              <a:ext cx="1399032" cy="238537"/>
            </a:xfrm>
            <a:prstGeom prst="rect">
              <a:avLst/>
            </a:prstGeom>
            <a:solidFill>
              <a:srgbClr val="0027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23"/>
            <p:cNvSpPr/>
            <p:nvPr/>
          </p:nvSpPr>
          <p:spPr>
            <a:xfrm rot="16200000">
              <a:off x="-351646" y="353499"/>
              <a:ext cx="941832" cy="238538"/>
            </a:xfrm>
            <a:prstGeom prst="rect">
              <a:avLst/>
            </a:prstGeom>
            <a:solidFill>
              <a:srgbClr val="E5B4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23"/>
            <p:cNvSpPr/>
            <p:nvPr/>
          </p:nvSpPr>
          <p:spPr>
            <a:xfrm rot="16200000">
              <a:off x="-1275191" y="5402906"/>
              <a:ext cx="2788920" cy="238538"/>
            </a:xfrm>
            <a:prstGeom prst="rect">
              <a:avLst/>
            </a:prstGeom>
            <a:solidFill>
              <a:srgbClr val="8121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573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lu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9">
            <a:extLst>
              <a:ext uri="{FF2B5EF4-FFF2-40B4-BE49-F238E27FC236}">
                <a16:creationId xmlns:a16="http://schemas.microsoft.com/office/drawing/2014/main" id="{B0AC61E2-076F-1DDA-CD0F-599285B51B75}"/>
              </a:ext>
            </a:extLst>
          </p:cNvPr>
          <p:cNvGrpSpPr/>
          <p:nvPr userDrawn="1"/>
        </p:nvGrpSpPr>
        <p:grpSpPr>
          <a:xfrm>
            <a:off x="0" y="-16208"/>
            <a:ext cx="238539" cy="6914783"/>
            <a:chOff x="0" y="1852"/>
            <a:chExt cx="238539" cy="6914783"/>
          </a:xfrm>
        </p:grpSpPr>
        <p:sp>
          <p:nvSpPr>
            <p:cNvPr id="15" name="Google Shape;20;p123">
              <a:extLst>
                <a:ext uri="{FF2B5EF4-FFF2-40B4-BE49-F238E27FC236}">
                  <a16:creationId xmlns:a16="http://schemas.microsoft.com/office/drawing/2014/main" id="{0146CB0B-5D8A-BF41-219E-9AA099A1DC98}"/>
                </a:ext>
              </a:extLst>
            </p:cNvPr>
            <p:cNvSpPr/>
            <p:nvPr/>
          </p:nvSpPr>
          <p:spPr>
            <a:xfrm rot="16200000">
              <a:off x="-817991" y="3088755"/>
              <a:ext cx="1874520" cy="23853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1;p123">
              <a:extLst>
                <a:ext uri="{FF2B5EF4-FFF2-40B4-BE49-F238E27FC236}">
                  <a16:creationId xmlns:a16="http://schemas.microsoft.com/office/drawing/2014/main" id="{D0AC2E73-3292-5483-67DE-4D8CE1F66BBC}"/>
                </a:ext>
              </a:extLst>
            </p:cNvPr>
            <p:cNvSpPr/>
            <p:nvPr/>
          </p:nvSpPr>
          <p:spPr>
            <a:xfrm rot="16200000">
              <a:off x="-580245" y="1502847"/>
              <a:ext cx="1399032" cy="238537"/>
            </a:xfrm>
            <a:prstGeom prst="rect">
              <a:avLst/>
            </a:prstGeom>
            <a:solidFill>
              <a:srgbClr val="0027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2;p123">
              <a:extLst>
                <a:ext uri="{FF2B5EF4-FFF2-40B4-BE49-F238E27FC236}">
                  <a16:creationId xmlns:a16="http://schemas.microsoft.com/office/drawing/2014/main" id="{FEBE4008-0A0E-6461-D6BA-B33ECF47C238}"/>
                </a:ext>
              </a:extLst>
            </p:cNvPr>
            <p:cNvSpPr/>
            <p:nvPr/>
          </p:nvSpPr>
          <p:spPr>
            <a:xfrm rot="16200000">
              <a:off x="-351646" y="353499"/>
              <a:ext cx="941832" cy="238538"/>
            </a:xfrm>
            <a:prstGeom prst="rect">
              <a:avLst/>
            </a:prstGeom>
            <a:solidFill>
              <a:srgbClr val="E5B4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3;p123">
              <a:extLst>
                <a:ext uri="{FF2B5EF4-FFF2-40B4-BE49-F238E27FC236}">
                  <a16:creationId xmlns:a16="http://schemas.microsoft.com/office/drawing/2014/main" id="{827A2206-7FBA-5DBA-86BC-2FFA70D37772}"/>
                </a:ext>
              </a:extLst>
            </p:cNvPr>
            <p:cNvSpPr/>
            <p:nvPr/>
          </p:nvSpPr>
          <p:spPr>
            <a:xfrm rot="16200000">
              <a:off x="-1275191" y="5402906"/>
              <a:ext cx="2788920" cy="238538"/>
            </a:xfrm>
            <a:prstGeom prst="rect">
              <a:avLst/>
            </a:prstGeom>
            <a:solidFill>
              <a:srgbClr val="8121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799FF3A1-0483-6945-28E9-18F5A25772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60940F1-00B7-6E63-84EC-216164E5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4438F65-C747-15F7-FBA4-2EC1CDC5443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690688"/>
            <a:ext cx="10515600" cy="70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CC4281B-2DC8-6A24-141F-3E2C5B27E8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2392363"/>
            <a:ext cx="5257800" cy="70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B145EEC-D895-F409-8D5A-B6331D9D85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3094038"/>
            <a:ext cx="5257800" cy="2788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CBAB30ED-6F63-1C8E-A8D6-A995C98A65B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392363"/>
            <a:ext cx="5257800" cy="70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418C81EB-831F-80BA-072C-EE88F866182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0" y="3094038"/>
            <a:ext cx="5257800" cy="3132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0DBC8256-D1F4-E0C6-49BF-DD19FB823BFB}"/>
              </a:ext>
            </a:extLst>
          </p:cNvPr>
          <p:cNvGrpSpPr/>
          <p:nvPr userDrawn="1"/>
        </p:nvGrpSpPr>
        <p:grpSpPr>
          <a:xfrm>
            <a:off x="6747311" y="6011099"/>
            <a:ext cx="4745455" cy="754707"/>
            <a:chOff x="6747311" y="6011099"/>
            <a:chExt cx="4745455" cy="75470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E02F36-E88C-6FEF-49A5-64B98117BC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9385" y="6130025"/>
              <a:ext cx="2353381" cy="54700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C8088DF-7FEE-F005-B309-28FEA0C771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311" y="6011099"/>
              <a:ext cx="2245174" cy="7547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8656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>
                <a:solidFill>
                  <a:srgbClr val="315E6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1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8" name="Group 5"/>
          <p:cNvGrpSpPr/>
          <p:nvPr userDrawn="1"/>
        </p:nvGrpSpPr>
        <p:grpSpPr>
          <a:xfrm>
            <a:off x="6747311" y="6011099"/>
            <a:ext cx="4745455" cy="754707"/>
            <a:chOff x="6747311" y="6011099"/>
            <a:chExt cx="4745455" cy="754707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9385" y="6130025"/>
              <a:ext cx="2353381" cy="54700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311" y="6011099"/>
              <a:ext cx="2245174" cy="754707"/>
            </a:xfrm>
            <a:prstGeom prst="rect">
              <a:avLst/>
            </a:prstGeom>
          </p:spPr>
        </p:pic>
      </p:grpSp>
      <p:grpSp>
        <p:nvGrpSpPr>
          <p:cNvPr id="13" name="Group 6"/>
          <p:cNvGrpSpPr/>
          <p:nvPr userDrawn="1"/>
        </p:nvGrpSpPr>
        <p:grpSpPr>
          <a:xfrm>
            <a:off x="0" y="-16208"/>
            <a:ext cx="238539" cy="6914783"/>
            <a:chOff x="0" y="1852"/>
            <a:chExt cx="238539" cy="6914783"/>
          </a:xfrm>
        </p:grpSpPr>
        <p:sp>
          <p:nvSpPr>
            <p:cNvPr id="14" name="Google Shape;20;p123"/>
            <p:cNvSpPr/>
            <p:nvPr/>
          </p:nvSpPr>
          <p:spPr>
            <a:xfrm rot="16200000">
              <a:off x="-817991" y="3088755"/>
              <a:ext cx="1874520" cy="23853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;p123"/>
            <p:cNvSpPr/>
            <p:nvPr/>
          </p:nvSpPr>
          <p:spPr>
            <a:xfrm rot="16200000">
              <a:off x="-580245" y="1502847"/>
              <a:ext cx="1399032" cy="238537"/>
            </a:xfrm>
            <a:prstGeom prst="rect">
              <a:avLst/>
            </a:prstGeom>
            <a:solidFill>
              <a:srgbClr val="0027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2;p123"/>
            <p:cNvSpPr/>
            <p:nvPr/>
          </p:nvSpPr>
          <p:spPr>
            <a:xfrm rot="16200000">
              <a:off x="-351646" y="353499"/>
              <a:ext cx="941832" cy="238538"/>
            </a:xfrm>
            <a:prstGeom prst="rect">
              <a:avLst/>
            </a:prstGeom>
            <a:solidFill>
              <a:srgbClr val="E5B4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3;p123"/>
            <p:cNvSpPr/>
            <p:nvPr/>
          </p:nvSpPr>
          <p:spPr>
            <a:xfrm rot="16200000">
              <a:off x="-1275191" y="5402906"/>
              <a:ext cx="2788920" cy="238538"/>
            </a:xfrm>
            <a:prstGeom prst="rect">
              <a:avLst/>
            </a:prstGeom>
            <a:solidFill>
              <a:srgbClr val="8121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786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>
                <a:solidFill>
                  <a:srgbClr val="315E6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>
                <a:solidFill>
                  <a:srgbClr val="315E6D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8" name="Group 5"/>
          <p:cNvGrpSpPr/>
          <p:nvPr userDrawn="1"/>
        </p:nvGrpSpPr>
        <p:grpSpPr>
          <a:xfrm>
            <a:off x="6747311" y="6011099"/>
            <a:ext cx="4745455" cy="754707"/>
            <a:chOff x="6747311" y="6011099"/>
            <a:chExt cx="4745455" cy="754707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9385" y="6130025"/>
              <a:ext cx="2353381" cy="54700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311" y="6011099"/>
              <a:ext cx="2245174" cy="754707"/>
            </a:xfrm>
            <a:prstGeom prst="rect">
              <a:avLst/>
            </a:prstGeom>
          </p:spPr>
        </p:pic>
      </p:grpSp>
      <p:grpSp>
        <p:nvGrpSpPr>
          <p:cNvPr id="13" name="Group 6"/>
          <p:cNvGrpSpPr/>
          <p:nvPr userDrawn="1"/>
        </p:nvGrpSpPr>
        <p:grpSpPr>
          <a:xfrm>
            <a:off x="0" y="-16208"/>
            <a:ext cx="238539" cy="6914783"/>
            <a:chOff x="0" y="1852"/>
            <a:chExt cx="238539" cy="6914783"/>
          </a:xfrm>
        </p:grpSpPr>
        <p:sp>
          <p:nvSpPr>
            <p:cNvPr id="14" name="Google Shape;20;p123"/>
            <p:cNvSpPr/>
            <p:nvPr/>
          </p:nvSpPr>
          <p:spPr>
            <a:xfrm rot="16200000">
              <a:off x="-817991" y="3088755"/>
              <a:ext cx="1874520" cy="23853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;p123"/>
            <p:cNvSpPr/>
            <p:nvPr/>
          </p:nvSpPr>
          <p:spPr>
            <a:xfrm rot="16200000">
              <a:off x="-580245" y="1502847"/>
              <a:ext cx="1399032" cy="238537"/>
            </a:xfrm>
            <a:prstGeom prst="rect">
              <a:avLst/>
            </a:prstGeom>
            <a:solidFill>
              <a:srgbClr val="0027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2;p123"/>
            <p:cNvSpPr/>
            <p:nvPr/>
          </p:nvSpPr>
          <p:spPr>
            <a:xfrm rot="16200000">
              <a:off x="-351646" y="353499"/>
              <a:ext cx="941832" cy="238538"/>
            </a:xfrm>
            <a:prstGeom prst="rect">
              <a:avLst/>
            </a:prstGeom>
            <a:solidFill>
              <a:srgbClr val="E5B4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3;p123"/>
            <p:cNvSpPr/>
            <p:nvPr/>
          </p:nvSpPr>
          <p:spPr>
            <a:xfrm rot="16200000">
              <a:off x="-1275191" y="5402906"/>
              <a:ext cx="2788920" cy="238538"/>
            </a:xfrm>
            <a:prstGeom prst="rect">
              <a:avLst/>
            </a:prstGeom>
            <a:solidFill>
              <a:srgbClr val="8121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031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3"/>
          <p:cNvGrpSpPr/>
          <p:nvPr userDrawn="1"/>
        </p:nvGrpSpPr>
        <p:grpSpPr>
          <a:xfrm>
            <a:off x="6747311" y="6011099"/>
            <a:ext cx="4745455" cy="754707"/>
            <a:chOff x="6747311" y="6011099"/>
            <a:chExt cx="4745455" cy="754707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9385" y="6130025"/>
              <a:ext cx="2353381" cy="54700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311" y="6011099"/>
              <a:ext cx="2245174" cy="754707"/>
            </a:xfrm>
            <a:prstGeom prst="rect">
              <a:avLst/>
            </a:prstGeom>
          </p:spPr>
        </p:pic>
      </p:grpSp>
      <p:grpSp>
        <p:nvGrpSpPr>
          <p:cNvPr id="11" name="Group 4"/>
          <p:cNvGrpSpPr/>
          <p:nvPr userDrawn="1"/>
        </p:nvGrpSpPr>
        <p:grpSpPr>
          <a:xfrm>
            <a:off x="0" y="-16208"/>
            <a:ext cx="238539" cy="6914783"/>
            <a:chOff x="0" y="1852"/>
            <a:chExt cx="238539" cy="6914783"/>
          </a:xfrm>
        </p:grpSpPr>
        <p:sp>
          <p:nvSpPr>
            <p:cNvPr id="12" name="Google Shape;20;p123"/>
            <p:cNvSpPr/>
            <p:nvPr/>
          </p:nvSpPr>
          <p:spPr>
            <a:xfrm rot="16200000">
              <a:off x="-817991" y="3088755"/>
              <a:ext cx="1874520" cy="23853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;p123"/>
            <p:cNvSpPr/>
            <p:nvPr/>
          </p:nvSpPr>
          <p:spPr>
            <a:xfrm rot="16200000">
              <a:off x="-580245" y="1502847"/>
              <a:ext cx="1399032" cy="238537"/>
            </a:xfrm>
            <a:prstGeom prst="rect">
              <a:avLst/>
            </a:prstGeom>
            <a:solidFill>
              <a:srgbClr val="0027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2;p123"/>
            <p:cNvSpPr/>
            <p:nvPr/>
          </p:nvSpPr>
          <p:spPr>
            <a:xfrm rot="16200000">
              <a:off x="-351646" y="353499"/>
              <a:ext cx="941832" cy="238538"/>
            </a:xfrm>
            <a:prstGeom prst="rect">
              <a:avLst/>
            </a:prstGeom>
            <a:solidFill>
              <a:srgbClr val="E5B4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3;p123"/>
            <p:cNvSpPr/>
            <p:nvPr/>
          </p:nvSpPr>
          <p:spPr>
            <a:xfrm rot="16200000">
              <a:off x="-1275191" y="5402906"/>
              <a:ext cx="2788920" cy="238538"/>
            </a:xfrm>
            <a:prstGeom prst="rect">
              <a:avLst/>
            </a:prstGeom>
            <a:solidFill>
              <a:srgbClr val="8121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7339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3"/>
          <p:cNvGrpSpPr/>
          <p:nvPr userDrawn="1"/>
        </p:nvGrpSpPr>
        <p:grpSpPr>
          <a:xfrm>
            <a:off x="6747311" y="5943600"/>
            <a:ext cx="4745455" cy="754707"/>
            <a:chOff x="6747311" y="6011099"/>
            <a:chExt cx="4745455" cy="754707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9385" y="6130025"/>
              <a:ext cx="2353381" cy="54700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311" y="6011099"/>
              <a:ext cx="2245174" cy="754707"/>
            </a:xfrm>
            <a:prstGeom prst="rect">
              <a:avLst/>
            </a:prstGeom>
          </p:spPr>
        </p:pic>
      </p:grpSp>
      <p:grpSp>
        <p:nvGrpSpPr>
          <p:cNvPr id="18" name="Group 4"/>
          <p:cNvGrpSpPr/>
          <p:nvPr userDrawn="1"/>
        </p:nvGrpSpPr>
        <p:grpSpPr>
          <a:xfrm>
            <a:off x="0" y="6786688"/>
            <a:ext cx="12208281" cy="118874"/>
            <a:chOff x="0" y="6786688"/>
            <a:chExt cx="12208281" cy="118874"/>
          </a:xfrm>
        </p:grpSpPr>
        <p:sp>
          <p:nvSpPr>
            <p:cNvPr id="19" name="Google Shape;93;p130"/>
            <p:cNvSpPr/>
            <p:nvPr/>
          </p:nvSpPr>
          <p:spPr>
            <a:xfrm>
              <a:off x="3152544" y="6786688"/>
              <a:ext cx="4343400" cy="118872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94;p130"/>
            <p:cNvSpPr/>
            <p:nvPr/>
          </p:nvSpPr>
          <p:spPr>
            <a:xfrm>
              <a:off x="7428981" y="6786690"/>
              <a:ext cx="2971800" cy="118872"/>
            </a:xfrm>
            <a:prstGeom prst="rect">
              <a:avLst/>
            </a:prstGeom>
            <a:solidFill>
              <a:srgbClr val="0027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95;p130"/>
            <p:cNvSpPr/>
            <p:nvPr/>
          </p:nvSpPr>
          <p:spPr>
            <a:xfrm>
              <a:off x="10361193" y="6786689"/>
              <a:ext cx="1847088" cy="118872"/>
            </a:xfrm>
            <a:prstGeom prst="rect">
              <a:avLst/>
            </a:prstGeom>
            <a:solidFill>
              <a:srgbClr val="E5B4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96;p130"/>
            <p:cNvSpPr/>
            <p:nvPr/>
          </p:nvSpPr>
          <p:spPr>
            <a:xfrm>
              <a:off x="0" y="6786688"/>
              <a:ext cx="3246120" cy="118872"/>
            </a:xfrm>
            <a:prstGeom prst="rect">
              <a:avLst/>
            </a:prstGeom>
            <a:solidFill>
              <a:srgbClr val="8121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0468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4"/>
          <p:cNvGrpSpPr/>
          <p:nvPr userDrawn="1"/>
        </p:nvGrpSpPr>
        <p:grpSpPr>
          <a:xfrm>
            <a:off x="0" y="-16208"/>
            <a:ext cx="238539" cy="6914783"/>
            <a:chOff x="0" y="1852"/>
            <a:chExt cx="238539" cy="6914783"/>
          </a:xfrm>
        </p:grpSpPr>
        <p:sp>
          <p:nvSpPr>
            <p:cNvPr id="12" name="Google Shape;20;p123"/>
            <p:cNvSpPr/>
            <p:nvPr/>
          </p:nvSpPr>
          <p:spPr>
            <a:xfrm rot="16200000">
              <a:off x="-817991" y="3088755"/>
              <a:ext cx="1874520" cy="23853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;p123"/>
            <p:cNvSpPr/>
            <p:nvPr/>
          </p:nvSpPr>
          <p:spPr>
            <a:xfrm rot="16200000">
              <a:off x="-580245" y="1502847"/>
              <a:ext cx="1399032" cy="238537"/>
            </a:xfrm>
            <a:prstGeom prst="rect">
              <a:avLst/>
            </a:prstGeom>
            <a:solidFill>
              <a:srgbClr val="0027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2;p123"/>
            <p:cNvSpPr/>
            <p:nvPr/>
          </p:nvSpPr>
          <p:spPr>
            <a:xfrm rot="16200000">
              <a:off x="-351646" y="353499"/>
              <a:ext cx="941832" cy="238538"/>
            </a:xfrm>
            <a:prstGeom prst="rect">
              <a:avLst/>
            </a:prstGeom>
            <a:solidFill>
              <a:srgbClr val="E5B4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3;p123"/>
            <p:cNvSpPr/>
            <p:nvPr/>
          </p:nvSpPr>
          <p:spPr>
            <a:xfrm rot="16200000">
              <a:off x="-1275191" y="5402906"/>
              <a:ext cx="2788920" cy="238538"/>
            </a:xfrm>
            <a:prstGeom prst="rect">
              <a:avLst/>
            </a:prstGeom>
            <a:solidFill>
              <a:srgbClr val="8121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954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8" name="Group 4"/>
          <p:cNvGrpSpPr/>
          <p:nvPr userDrawn="1"/>
        </p:nvGrpSpPr>
        <p:grpSpPr>
          <a:xfrm>
            <a:off x="0" y="6786688"/>
            <a:ext cx="12208281" cy="118874"/>
            <a:chOff x="0" y="6786688"/>
            <a:chExt cx="12208281" cy="118874"/>
          </a:xfrm>
        </p:grpSpPr>
        <p:sp>
          <p:nvSpPr>
            <p:cNvPr id="19" name="Google Shape;93;p130"/>
            <p:cNvSpPr/>
            <p:nvPr/>
          </p:nvSpPr>
          <p:spPr>
            <a:xfrm>
              <a:off x="3152544" y="6786688"/>
              <a:ext cx="4343400" cy="118872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94;p130"/>
            <p:cNvSpPr/>
            <p:nvPr/>
          </p:nvSpPr>
          <p:spPr>
            <a:xfrm>
              <a:off x="7428981" y="6786690"/>
              <a:ext cx="2971800" cy="118872"/>
            </a:xfrm>
            <a:prstGeom prst="rect">
              <a:avLst/>
            </a:prstGeom>
            <a:solidFill>
              <a:srgbClr val="0027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95;p130"/>
            <p:cNvSpPr/>
            <p:nvPr/>
          </p:nvSpPr>
          <p:spPr>
            <a:xfrm>
              <a:off x="10361193" y="6786689"/>
              <a:ext cx="1847088" cy="118872"/>
            </a:xfrm>
            <a:prstGeom prst="rect">
              <a:avLst/>
            </a:prstGeom>
            <a:solidFill>
              <a:srgbClr val="E5B4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96;p130"/>
            <p:cNvSpPr/>
            <p:nvPr/>
          </p:nvSpPr>
          <p:spPr>
            <a:xfrm>
              <a:off x="0" y="6786688"/>
              <a:ext cx="3246120" cy="118872"/>
            </a:xfrm>
            <a:prstGeom prst="rect">
              <a:avLst/>
            </a:prstGeom>
            <a:solidFill>
              <a:srgbClr val="8121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3440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84D144B9-A573-9347-9D2C-F6FC6C91F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436" y="6311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2"/>
          <p:cNvGrpSpPr/>
          <p:nvPr userDrawn="1"/>
        </p:nvGrpSpPr>
        <p:grpSpPr>
          <a:xfrm>
            <a:off x="0" y="-16208"/>
            <a:ext cx="238539" cy="6914783"/>
            <a:chOff x="0" y="1852"/>
            <a:chExt cx="238539" cy="6914783"/>
          </a:xfrm>
        </p:grpSpPr>
        <p:sp>
          <p:nvSpPr>
            <p:cNvPr id="9" name="Google Shape;20;p123"/>
            <p:cNvSpPr/>
            <p:nvPr/>
          </p:nvSpPr>
          <p:spPr>
            <a:xfrm rot="16200000">
              <a:off x="-817991" y="3088755"/>
              <a:ext cx="1874520" cy="23853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;p123"/>
            <p:cNvSpPr/>
            <p:nvPr/>
          </p:nvSpPr>
          <p:spPr>
            <a:xfrm rot="16200000">
              <a:off x="-580245" y="1502847"/>
              <a:ext cx="1399032" cy="238537"/>
            </a:xfrm>
            <a:prstGeom prst="rect">
              <a:avLst/>
            </a:prstGeom>
            <a:solidFill>
              <a:srgbClr val="0027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2;p123"/>
            <p:cNvSpPr/>
            <p:nvPr/>
          </p:nvSpPr>
          <p:spPr>
            <a:xfrm rot="16200000">
              <a:off x="-351646" y="353499"/>
              <a:ext cx="941832" cy="238538"/>
            </a:xfrm>
            <a:prstGeom prst="rect">
              <a:avLst/>
            </a:prstGeom>
            <a:solidFill>
              <a:srgbClr val="E5B4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3;p123"/>
            <p:cNvSpPr/>
            <p:nvPr/>
          </p:nvSpPr>
          <p:spPr>
            <a:xfrm rot="16200000">
              <a:off x="-1275191" y="5402906"/>
              <a:ext cx="2788920" cy="238538"/>
            </a:xfrm>
            <a:prstGeom prst="rect">
              <a:avLst/>
            </a:prstGeom>
            <a:solidFill>
              <a:srgbClr val="8121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91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ctrTitle"/>
          </p:nvPr>
        </p:nvSpPr>
        <p:spPr>
          <a:xfrm>
            <a:off x="1257301" y="2328142"/>
            <a:ext cx="8267700" cy="1124485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002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/>
          </p:nvPr>
        </p:nvSpPr>
        <p:spPr>
          <a:xfrm>
            <a:off x="1257301" y="3474290"/>
            <a:ext cx="8267700" cy="1027863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853440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57301" y="4519837"/>
            <a:ext cx="8267700" cy="8096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4" descr="Mid-Atlantic ADA Center">
            <a:extLst>
              <a:ext uri="{FF2B5EF4-FFF2-40B4-BE49-F238E27FC236}">
                <a16:creationId xmlns:a16="http://schemas.microsoft.com/office/drawing/2014/main" id="{A21A131F-A124-4B02-9C64-715E1FD76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64" y="399786"/>
            <a:ext cx="3699041" cy="1552447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051" y="5783797"/>
            <a:ext cx="3842972" cy="893231"/>
          </a:xfrm>
          <a:prstGeom prst="rect">
            <a:avLst/>
          </a:prstGeom>
        </p:spPr>
      </p:pic>
      <p:grpSp>
        <p:nvGrpSpPr>
          <p:cNvPr id="14" name="Group 6"/>
          <p:cNvGrpSpPr/>
          <p:nvPr userDrawn="1"/>
        </p:nvGrpSpPr>
        <p:grpSpPr>
          <a:xfrm>
            <a:off x="1" y="-16208"/>
            <a:ext cx="238539" cy="6914783"/>
            <a:chOff x="0" y="1852"/>
            <a:chExt cx="238539" cy="6914783"/>
          </a:xfrm>
        </p:grpSpPr>
        <p:sp>
          <p:nvSpPr>
            <p:cNvPr id="17" name="Google Shape;20;p123"/>
            <p:cNvSpPr/>
            <p:nvPr/>
          </p:nvSpPr>
          <p:spPr>
            <a:xfrm rot="16200000">
              <a:off x="-817991" y="3088755"/>
              <a:ext cx="1874520" cy="23853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1;p123"/>
            <p:cNvSpPr/>
            <p:nvPr/>
          </p:nvSpPr>
          <p:spPr>
            <a:xfrm rot="16200000">
              <a:off x="-580245" y="1502847"/>
              <a:ext cx="1399032" cy="238537"/>
            </a:xfrm>
            <a:prstGeom prst="rect">
              <a:avLst/>
            </a:prstGeom>
            <a:solidFill>
              <a:srgbClr val="0027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2;p123"/>
            <p:cNvSpPr/>
            <p:nvPr/>
          </p:nvSpPr>
          <p:spPr>
            <a:xfrm rot="16200000">
              <a:off x="-351646" y="353499"/>
              <a:ext cx="941832" cy="238538"/>
            </a:xfrm>
            <a:prstGeom prst="rect">
              <a:avLst/>
            </a:prstGeom>
            <a:solidFill>
              <a:srgbClr val="E5B4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3;p123"/>
            <p:cNvSpPr/>
            <p:nvPr/>
          </p:nvSpPr>
          <p:spPr>
            <a:xfrm rot="16200000">
              <a:off x="-1275191" y="5402906"/>
              <a:ext cx="2788920" cy="238538"/>
            </a:xfrm>
            <a:prstGeom prst="rect">
              <a:avLst/>
            </a:prstGeom>
            <a:solidFill>
              <a:srgbClr val="8121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688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2"/>
          <p:cNvGrpSpPr/>
          <p:nvPr userDrawn="1"/>
        </p:nvGrpSpPr>
        <p:grpSpPr>
          <a:xfrm>
            <a:off x="0" y="6786688"/>
            <a:ext cx="12208281" cy="118874"/>
            <a:chOff x="0" y="6786688"/>
            <a:chExt cx="12208281" cy="118874"/>
          </a:xfrm>
        </p:grpSpPr>
        <p:sp>
          <p:nvSpPr>
            <p:cNvPr id="10" name="Google Shape;93;p130"/>
            <p:cNvSpPr/>
            <p:nvPr/>
          </p:nvSpPr>
          <p:spPr>
            <a:xfrm>
              <a:off x="3152544" y="6786688"/>
              <a:ext cx="4343400" cy="118872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94;p130"/>
            <p:cNvSpPr/>
            <p:nvPr/>
          </p:nvSpPr>
          <p:spPr>
            <a:xfrm>
              <a:off x="7428981" y="6786690"/>
              <a:ext cx="2971800" cy="118872"/>
            </a:xfrm>
            <a:prstGeom prst="rect">
              <a:avLst/>
            </a:prstGeom>
            <a:solidFill>
              <a:srgbClr val="0027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95;p130"/>
            <p:cNvSpPr/>
            <p:nvPr/>
          </p:nvSpPr>
          <p:spPr>
            <a:xfrm>
              <a:off x="10361193" y="6786689"/>
              <a:ext cx="1847088" cy="118872"/>
            </a:xfrm>
            <a:prstGeom prst="rect">
              <a:avLst/>
            </a:prstGeom>
            <a:solidFill>
              <a:srgbClr val="E5B4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96;p130"/>
            <p:cNvSpPr/>
            <p:nvPr/>
          </p:nvSpPr>
          <p:spPr>
            <a:xfrm>
              <a:off x="0" y="6786688"/>
              <a:ext cx="3246120" cy="118872"/>
            </a:xfrm>
            <a:prstGeom prst="rect">
              <a:avLst/>
            </a:prstGeom>
            <a:solidFill>
              <a:srgbClr val="8121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5344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320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320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2687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esenters' Introducto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838199" y="4393494"/>
            <a:ext cx="10515600" cy="1325563"/>
          </a:xfrm>
        </p:spPr>
        <p:txBody>
          <a:bodyPr/>
          <a:lstStyle>
            <a:lvl1pPr>
              <a:defRPr>
                <a:solidFill>
                  <a:srgbClr val="002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2529"/>
            <a:ext cx="10515600" cy="35709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7" name="Group 3"/>
          <p:cNvGrpSpPr/>
          <p:nvPr userDrawn="1"/>
        </p:nvGrpSpPr>
        <p:grpSpPr>
          <a:xfrm>
            <a:off x="6747311" y="6011099"/>
            <a:ext cx="4745455" cy="754707"/>
            <a:chOff x="6747311" y="6011099"/>
            <a:chExt cx="4745455" cy="754707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9385" y="6130025"/>
              <a:ext cx="2353381" cy="54700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311" y="6011099"/>
              <a:ext cx="2245174" cy="754707"/>
            </a:xfrm>
            <a:prstGeom prst="rect">
              <a:avLst/>
            </a:prstGeom>
          </p:spPr>
        </p:pic>
      </p:grpSp>
      <p:grpSp>
        <p:nvGrpSpPr>
          <p:cNvPr id="12" name="Group 4"/>
          <p:cNvGrpSpPr/>
          <p:nvPr userDrawn="1"/>
        </p:nvGrpSpPr>
        <p:grpSpPr>
          <a:xfrm>
            <a:off x="0" y="-16208"/>
            <a:ext cx="238539" cy="6914783"/>
            <a:chOff x="0" y="1852"/>
            <a:chExt cx="238539" cy="6914783"/>
          </a:xfrm>
        </p:grpSpPr>
        <p:sp>
          <p:nvSpPr>
            <p:cNvPr id="13" name="Google Shape;20;p123"/>
            <p:cNvSpPr/>
            <p:nvPr/>
          </p:nvSpPr>
          <p:spPr>
            <a:xfrm rot="16200000">
              <a:off x="-817991" y="3088755"/>
              <a:ext cx="1874520" cy="23853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;p123"/>
            <p:cNvSpPr/>
            <p:nvPr/>
          </p:nvSpPr>
          <p:spPr>
            <a:xfrm rot="16200000">
              <a:off x="-580245" y="1502847"/>
              <a:ext cx="1399032" cy="238537"/>
            </a:xfrm>
            <a:prstGeom prst="rect">
              <a:avLst/>
            </a:prstGeom>
            <a:solidFill>
              <a:srgbClr val="0027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2;p123"/>
            <p:cNvSpPr/>
            <p:nvPr/>
          </p:nvSpPr>
          <p:spPr>
            <a:xfrm rot="16200000">
              <a:off x="-351646" y="353499"/>
              <a:ext cx="941832" cy="238538"/>
            </a:xfrm>
            <a:prstGeom prst="rect">
              <a:avLst/>
            </a:prstGeom>
            <a:solidFill>
              <a:srgbClr val="E5B4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3;p123"/>
            <p:cNvSpPr/>
            <p:nvPr/>
          </p:nvSpPr>
          <p:spPr>
            <a:xfrm rot="16200000">
              <a:off x="-1275191" y="5402906"/>
              <a:ext cx="2788920" cy="238538"/>
            </a:xfrm>
            <a:prstGeom prst="rect">
              <a:avLst/>
            </a:prstGeom>
            <a:solidFill>
              <a:srgbClr val="8121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2253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0D10E-0AD1-4215-9639-D67CFB30F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951131" y="2869266"/>
            <a:ext cx="10363200" cy="1362075"/>
          </a:xfrm>
        </p:spPr>
        <p:txBody>
          <a:bodyPr anchor="b"/>
          <a:lstStyle>
            <a:lvl1pPr algn="l">
              <a:defRPr sz="3600" b="1" cap="all">
                <a:solidFill>
                  <a:srgbClr val="002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-Title 3"/>
          <p:cNvSpPr>
            <a:spLocks noGrp="1"/>
          </p:cNvSpPr>
          <p:nvPr>
            <p:ph type="body" idx="1"/>
          </p:nvPr>
        </p:nvSpPr>
        <p:spPr>
          <a:xfrm>
            <a:off x="962212" y="4267201"/>
            <a:ext cx="10363200" cy="1500187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7A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4"/>
          <p:cNvGrpSpPr/>
          <p:nvPr userDrawn="1"/>
        </p:nvGrpSpPr>
        <p:grpSpPr>
          <a:xfrm>
            <a:off x="6747311" y="6011099"/>
            <a:ext cx="4745455" cy="754707"/>
            <a:chOff x="6747311" y="6011099"/>
            <a:chExt cx="4745455" cy="754707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9385" y="6130025"/>
              <a:ext cx="2353381" cy="54700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311" y="6011099"/>
              <a:ext cx="2245174" cy="7547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932202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801" y="2063396"/>
            <a:ext cx="10394707" cy="3311189"/>
          </a:xfrm>
        </p:spPr>
        <p:txBody>
          <a:bodyPr/>
          <a:lstStyle>
            <a:lvl1pPr>
              <a:defRPr sz="2800" cap="none"/>
            </a:lvl1pPr>
            <a:lvl2pPr>
              <a:defRPr sz="2600" cap="none"/>
            </a:lvl2pPr>
            <a:lvl3pPr>
              <a:defRPr sz="2400" cap="none"/>
            </a:lvl3pPr>
            <a:lvl4pPr>
              <a:defRPr sz="2200" cap="none"/>
            </a:lvl4pPr>
            <a:lvl5pPr>
              <a:defRPr sz="2000" cap="none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43FC-D713-4B94-B9C9-0C2D353624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08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85800"/>
            <a:ext cx="10394707" cy="115814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093" y="2063396"/>
            <a:ext cx="4788423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3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7121" y="2063396"/>
            <a:ext cx="479556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70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69B6-DDEF-4EF3-B460-99B4AF1F01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058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84D144B9-A573-9347-9D2C-F6FC6C91F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7300" y="62974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/>
          </p:nvPr>
        </p:nvSpPr>
        <p:spPr>
          <a:xfrm>
            <a:off x="1257301" y="2895601"/>
            <a:ext cx="8267700" cy="139541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2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3"/>
          <p:cNvSpPr>
            <a:spLocks noGrp="1"/>
          </p:cNvSpPr>
          <p:nvPr>
            <p:ph type="subTitle" idx="1"/>
          </p:nvPr>
        </p:nvSpPr>
        <p:spPr>
          <a:xfrm>
            <a:off x="1257301" y="4383088"/>
            <a:ext cx="8267700" cy="106521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81213C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7" name="Group 4"/>
          <p:cNvGrpSpPr/>
          <p:nvPr userDrawn="1"/>
        </p:nvGrpSpPr>
        <p:grpSpPr>
          <a:xfrm>
            <a:off x="6747311" y="6011099"/>
            <a:ext cx="4745455" cy="754707"/>
            <a:chOff x="6747311" y="6011099"/>
            <a:chExt cx="4745455" cy="754707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9385" y="6130025"/>
              <a:ext cx="2353381" cy="54700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311" y="6011099"/>
              <a:ext cx="2245174" cy="754707"/>
            </a:xfrm>
            <a:prstGeom prst="rect">
              <a:avLst/>
            </a:prstGeom>
          </p:spPr>
        </p:pic>
      </p:grpSp>
      <p:grpSp>
        <p:nvGrpSpPr>
          <p:cNvPr id="12" name="Group 5"/>
          <p:cNvGrpSpPr/>
          <p:nvPr userDrawn="1"/>
        </p:nvGrpSpPr>
        <p:grpSpPr>
          <a:xfrm>
            <a:off x="0" y="-16208"/>
            <a:ext cx="238539" cy="6914783"/>
            <a:chOff x="0" y="1852"/>
            <a:chExt cx="238539" cy="6914783"/>
          </a:xfrm>
        </p:grpSpPr>
        <p:sp>
          <p:nvSpPr>
            <p:cNvPr id="13" name="Google Shape;20;p123"/>
            <p:cNvSpPr/>
            <p:nvPr/>
          </p:nvSpPr>
          <p:spPr>
            <a:xfrm rot="16200000">
              <a:off x="-817991" y="3088755"/>
              <a:ext cx="1874520" cy="23853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;p123"/>
            <p:cNvSpPr/>
            <p:nvPr/>
          </p:nvSpPr>
          <p:spPr>
            <a:xfrm rot="16200000">
              <a:off x="-580245" y="1502847"/>
              <a:ext cx="1399032" cy="238537"/>
            </a:xfrm>
            <a:prstGeom prst="rect">
              <a:avLst/>
            </a:prstGeom>
            <a:solidFill>
              <a:srgbClr val="0027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2;p123"/>
            <p:cNvSpPr/>
            <p:nvPr/>
          </p:nvSpPr>
          <p:spPr>
            <a:xfrm rot="16200000">
              <a:off x="-351646" y="353499"/>
              <a:ext cx="941832" cy="238538"/>
            </a:xfrm>
            <a:prstGeom prst="rect">
              <a:avLst/>
            </a:prstGeom>
            <a:solidFill>
              <a:srgbClr val="E5B4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3;p123"/>
            <p:cNvSpPr/>
            <p:nvPr/>
          </p:nvSpPr>
          <p:spPr>
            <a:xfrm rot="16200000">
              <a:off x="-1275191" y="5402906"/>
              <a:ext cx="2788920" cy="238538"/>
            </a:xfrm>
            <a:prstGeom prst="rect">
              <a:avLst/>
            </a:prstGeom>
            <a:solidFill>
              <a:srgbClr val="8121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540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0D10E-0AD1-4215-9639-D67CFB30F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951131" y="2869266"/>
            <a:ext cx="10363200" cy="1362075"/>
          </a:xfrm>
        </p:spPr>
        <p:txBody>
          <a:bodyPr anchor="b"/>
          <a:lstStyle>
            <a:lvl1pPr algn="l">
              <a:defRPr sz="3600" b="1" cap="all">
                <a:solidFill>
                  <a:srgbClr val="002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idx="1"/>
          </p:nvPr>
        </p:nvSpPr>
        <p:spPr>
          <a:xfrm>
            <a:off x="962212" y="4267201"/>
            <a:ext cx="10363200" cy="1500187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7A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4"/>
          <p:cNvGrpSpPr/>
          <p:nvPr userDrawn="1"/>
        </p:nvGrpSpPr>
        <p:grpSpPr>
          <a:xfrm>
            <a:off x="6747311" y="6011099"/>
            <a:ext cx="4745455" cy="754707"/>
            <a:chOff x="6747311" y="6011099"/>
            <a:chExt cx="4745455" cy="754707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9385" y="6130025"/>
              <a:ext cx="2353381" cy="54700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311" y="6011099"/>
              <a:ext cx="2245174" cy="7547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53862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90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7" name="Group 4"/>
          <p:cNvGrpSpPr/>
          <p:nvPr userDrawn="1"/>
        </p:nvGrpSpPr>
        <p:grpSpPr>
          <a:xfrm>
            <a:off x="6747311" y="6011099"/>
            <a:ext cx="4745455" cy="754707"/>
            <a:chOff x="6747311" y="6011099"/>
            <a:chExt cx="4745455" cy="754707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9385" y="6130025"/>
              <a:ext cx="2353381" cy="54700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311" y="6011099"/>
              <a:ext cx="2245174" cy="754707"/>
            </a:xfrm>
            <a:prstGeom prst="rect">
              <a:avLst/>
            </a:prstGeom>
          </p:spPr>
        </p:pic>
      </p:grpSp>
      <p:grpSp>
        <p:nvGrpSpPr>
          <p:cNvPr id="12" name="Group 5"/>
          <p:cNvGrpSpPr/>
          <p:nvPr userDrawn="1"/>
        </p:nvGrpSpPr>
        <p:grpSpPr>
          <a:xfrm>
            <a:off x="0" y="-16208"/>
            <a:ext cx="238539" cy="6914783"/>
            <a:chOff x="0" y="1852"/>
            <a:chExt cx="238539" cy="6914783"/>
          </a:xfrm>
        </p:grpSpPr>
        <p:sp>
          <p:nvSpPr>
            <p:cNvPr id="13" name="Google Shape;20;p123"/>
            <p:cNvSpPr/>
            <p:nvPr/>
          </p:nvSpPr>
          <p:spPr>
            <a:xfrm rot="16200000">
              <a:off x="-817991" y="3088755"/>
              <a:ext cx="1874520" cy="23853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;p123"/>
            <p:cNvSpPr/>
            <p:nvPr/>
          </p:nvSpPr>
          <p:spPr>
            <a:xfrm rot="16200000">
              <a:off x="-580245" y="1502847"/>
              <a:ext cx="1399032" cy="238537"/>
            </a:xfrm>
            <a:prstGeom prst="rect">
              <a:avLst/>
            </a:prstGeom>
            <a:solidFill>
              <a:srgbClr val="0027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2;p123"/>
            <p:cNvSpPr/>
            <p:nvPr/>
          </p:nvSpPr>
          <p:spPr>
            <a:xfrm rot="16200000">
              <a:off x="-351646" y="353499"/>
              <a:ext cx="941832" cy="238538"/>
            </a:xfrm>
            <a:prstGeom prst="rect">
              <a:avLst/>
            </a:prstGeom>
            <a:solidFill>
              <a:srgbClr val="E5B4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3;p123"/>
            <p:cNvSpPr/>
            <p:nvPr/>
          </p:nvSpPr>
          <p:spPr>
            <a:xfrm rot="16200000">
              <a:off x="-1275191" y="5402906"/>
              <a:ext cx="2788920" cy="238538"/>
            </a:xfrm>
            <a:prstGeom prst="rect">
              <a:avLst/>
            </a:prstGeom>
            <a:solidFill>
              <a:srgbClr val="8121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771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08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4"/>
          <p:cNvGrpSpPr/>
          <p:nvPr userDrawn="1"/>
        </p:nvGrpSpPr>
        <p:grpSpPr>
          <a:xfrm>
            <a:off x="6747311" y="5943600"/>
            <a:ext cx="4745455" cy="754707"/>
            <a:chOff x="6747311" y="6011099"/>
            <a:chExt cx="4745455" cy="754707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9385" y="6130025"/>
              <a:ext cx="2353381" cy="54700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311" y="6011099"/>
              <a:ext cx="2245174" cy="754707"/>
            </a:xfrm>
            <a:prstGeom prst="rect">
              <a:avLst/>
            </a:prstGeom>
          </p:spPr>
        </p:pic>
      </p:grpSp>
      <p:grpSp>
        <p:nvGrpSpPr>
          <p:cNvPr id="8" name="Group 5"/>
          <p:cNvGrpSpPr/>
          <p:nvPr userDrawn="1"/>
        </p:nvGrpSpPr>
        <p:grpSpPr>
          <a:xfrm>
            <a:off x="0" y="6786688"/>
            <a:ext cx="12208281" cy="118874"/>
            <a:chOff x="0" y="6786688"/>
            <a:chExt cx="12208281" cy="118874"/>
          </a:xfrm>
        </p:grpSpPr>
        <p:sp>
          <p:nvSpPr>
            <p:cNvPr id="20" name="Google Shape;93;p130"/>
            <p:cNvSpPr/>
            <p:nvPr/>
          </p:nvSpPr>
          <p:spPr>
            <a:xfrm>
              <a:off x="3152544" y="6786688"/>
              <a:ext cx="4343400" cy="118872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94;p130"/>
            <p:cNvSpPr/>
            <p:nvPr/>
          </p:nvSpPr>
          <p:spPr>
            <a:xfrm>
              <a:off x="7428981" y="6786690"/>
              <a:ext cx="2971800" cy="118872"/>
            </a:xfrm>
            <a:prstGeom prst="rect">
              <a:avLst/>
            </a:prstGeom>
            <a:solidFill>
              <a:srgbClr val="0027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95;p130"/>
            <p:cNvSpPr/>
            <p:nvPr/>
          </p:nvSpPr>
          <p:spPr>
            <a:xfrm>
              <a:off x="10361193" y="6786689"/>
              <a:ext cx="1847088" cy="118872"/>
            </a:xfrm>
            <a:prstGeom prst="rect">
              <a:avLst/>
            </a:prstGeom>
            <a:solidFill>
              <a:srgbClr val="E5B4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96;p130"/>
            <p:cNvSpPr/>
            <p:nvPr/>
          </p:nvSpPr>
          <p:spPr>
            <a:xfrm>
              <a:off x="0" y="6786688"/>
              <a:ext cx="3246120" cy="118872"/>
            </a:xfrm>
            <a:prstGeom prst="rect">
              <a:avLst/>
            </a:prstGeom>
            <a:solidFill>
              <a:srgbClr val="8121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94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320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320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8" name="Group 5"/>
          <p:cNvGrpSpPr/>
          <p:nvPr userDrawn="1"/>
        </p:nvGrpSpPr>
        <p:grpSpPr>
          <a:xfrm>
            <a:off x="6747311" y="6011099"/>
            <a:ext cx="4745455" cy="754707"/>
            <a:chOff x="6747311" y="6011099"/>
            <a:chExt cx="4745455" cy="754707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9385" y="6130025"/>
              <a:ext cx="2353381" cy="54700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311" y="6011099"/>
              <a:ext cx="2245174" cy="754707"/>
            </a:xfrm>
            <a:prstGeom prst="rect">
              <a:avLst/>
            </a:prstGeom>
          </p:spPr>
        </p:pic>
      </p:grpSp>
      <p:grpSp>
        <p:nvGrpSpPr>
          <p:cNvPr id="13" name="Group 6"/>
          <p:cNvGrpSpPr/>
          <p:nvPr userDrawn="1"/>
        </p:nvGrpSpPr>
        <p:grpSpPr>
          <a:xfrm>
            <a:off x="0" y="-16208"/>
            <a:ext cx="238539" cy="6914783"/>
            <a:chOff x="0" y="1852"/>
            <a:chExt cx="238539" cy="6914783"/>
          </a:xfrm>
        </p:grpSpPr>
        <p:sp>
          <p:nvSpPr>
            <p:cNvPr id="14" name="Google Shape;20;p123"/>
            <p:cNvSpPr/>
            <p:nvPr/>
          </p:nvSpPr>
          <p:spPr>
            <a:xfrm rot="16200000">
              <a:off x="-817991" y="3088755"/>
              <a:ext cx="1874520" cy="23853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;p123"/>
            <p:cNvSpPr/>
            <p:nvPr/>
          </p:nvSpPr>
          <p:spPr>
            <a:xfrm rot="16200000">
              <a:off x="-580245" y="1502847"/>
              <a:ext cx="1399032" cy="238537"/>
            </a:xfrm>
            <a:prstGeom prst="rect">
              <a:avLst/>
            </a:prstGeom>
            <a:solidFill>
              <a:srgbClr val="0027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2;p123"/>
            <p:cNvSpPr/>
            <p:nvPr/>
          </p:nvSpPr>
          <p:spPr>
            <a:xfrm rot="16200000">
              <a:off x="-351646" y="353499"/>
              <a:ext cx="941832" cy="238538"/>
            </a:xfrm>
            <a:prstGeom prst="rect">
              <a:avLst/>
            </a:prstGeom>
            <a:solidFill>
              <a:srgbClr val="E5B4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3;p123"/>
            <p:cNvSpPr/>
            <p:nvPr/>
          </p:nvSpPr>
          <p:spPr>
            <a:xfrm rot="16200000">
              <a:off x="-1275191" y="5402906"/>
              <a:ext cx="2788920" cy="238538"/>
            </a:xfrm>
            <a:prstGeom prst="rect">
              <a:avLst/>
            </a:prstGeom>
            <a:solidFill>
              <a:srgbClr val="8121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069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320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320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5"/>
          <p:cNvGrpSpPr/>
          <p:nvPr userDrawn="1"/>
        </p:nvGrpSpPr>
        <p:grpSpPr>
          <a:xfrm>
            <a:off x="6747311" y="5943600"/>
            <a:ext cx="4745455" cy="754707"/>
            <a:chOff x="6747311" y="6011099"/>
            <a:chExt cx="4745455" cy="754707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9385" y="6130025"/>
              <a:ext cx="2353381" cy="54700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311" y="6011099"/>
              <a:ext cx="2245174" cy="754707"/>
            </a:xfrm>
            <a:prstGeom prst="rect">
              <a:avLst/>
            </a:prstGeom>
          </p:spPr>
        </p:pic>
      </p:grpSp>
      <p:grpSp>
        <p:nvGrpSpPr>
          <p:cNvPr id="17" name="Group 6"/>
          <p:cNvGrpSpPr/>
          <p:nvPr userDrawn="1"/>
        </p:nvGrpSpPr>
        <p:grpSpPr>
          <a:xfrm>
            <a:off x="0" y="6798563"/>
            <a:ext cx="12208281" cy="118874"/>
            <a:chOff x="0" y="6786688"/>
            <a:chExt cx="12208281" cy="118874"/>
          </a:xfrm>
        </p:grpSpPr>
        <p:sp>
          <p:nvSpPr>
            <p:cNvPr id="22" name="Google Shape;93;p130"/>
            <p:cNvSpPr/>
            <p:nvPr/>
          </p:nvSpPr>
          <p:spPr>
            <a:xfrm>
              <a:off x="3152544" y="6786688"/>
              <a:ext cx="4343400" cy="118872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94;p130"/>
            <p:cNvSpPr/>
            <p:nvPr/>
          </p:nvSpPr>
          <p:spPr>
            <a:xfrm>
              <a:off x="7428981" y="6786690"/>
              <a:ext cx="2971800" cy="118872"/>
            </a:xfrm>
            <a:prstGeom prst="rect">
              <a:avLst/>
            </a:prstGeom>
            <a:solidFill>
              <a:srgbClr val="0027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95;p130"/>
            <p:cNvSpPr/>
            <p:nvPr/>
          </p:nvSpPr>
          <p:spPr>
            <a:xfrm>
              <a:off x="10361193" y="6786689"/>
              <a:ext cx="1847088" cy="118872"/>
            </a:xfrm>
            <a:prstGeom prst="rect">
              <a:avLst/>
            </a:prstGeom>
            <a:solidFill>
              <a:srgbClr val="E5B4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96;p130"/>
            <p:cNvSpPr/>
            <p:nvPr/>
          </p:nvSpPr>
          <p:spPr>
            <a:xfrm>
              <a:off x="0" y="6786688"/>
              <a:ext cx="3246120" cy="118872"/>
            </a:xfrm>
            <a:prstGeom prst="rect">
              <a:avLst/>
            </a:prstGeom>
            <a:solidFill>
              <a:srgbClr val="8121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15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002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81213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429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81213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429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4" name="Group 7"/>
          <p:cNvGrpSpPr/>
          <p:nvPr userDrawn="1"/>
        </p:nvGrpSpPr>
        <p:grpSpPr>
          <a:xfrm>
            <a:off x="6747311" y="6011099"/>
            <a:ext cx="4745455" cy="754707"/>
            <a:chOff x="6747311" y="6011099"/>
            <a:chExt cx="4745455" cy="754707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9385" y="6130025"/>
              <a:ext cx="2353381" cy="54700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311" y="6011099"/>
              <a:ext cx="2245174" cy="754707"/>
            </a:xfrm>
            <a:prstGeom prst="rect">
              <a:avLst/>
            </a:prstGeom>
          </p:spPr>
        </p:pic>
      </p:grpSp>
      <p:grpSp>
        <p:nvGrpSpPr>
          <p:cNvPr id="19" name="Group 8"/>
          <p:cNvGrpSpPr/>
          <p:nvPr userDrawn="1"/>
        </p:nvGrpSpPr>
        <p:grpSpPr>
          <a:xfrm>
            <a:off x="0" y="-16208"/>
            <a:ext cx="238539" cy="6914783"/>
            <a:chOff x="0" y="1852"/>
            <a:chExt cx="238539" cy="6914783"/>
          </a:xfrm>
        </p:grpSpPr>
        <p:sp>
          <p:nvSpPr>
            <p:cNvPr id="20" name="Google Shape;20;p123"/>
            <p:cNvSpPr/>
            <p:nvPr/>
          </p:nvSpPr>
          <p:spPr>
            <a:xfrm rot="16200000">
              <a:off x="-817991" y="3088755"/>
              <a:ext cx="1874520" cy="23853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23"/>
            <p:cNvSpPr/>
            <p:nvPr/>
          </p:nvSpPr>
          <p:spPr>
            <a:xfrm rot="16200000">
              <a:off x="-580245" y="1502847"/>
              <a:ext cx="1399032" cy="238537"/>
            </a:xfrm>
            <a:prstGeom prst="rect">
              <a:avLst/>
            </a:prstGeom>
            <a:solidFill>
              <a:srgbClr val="0027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23"/>
            <p:cNvSpPr/>
            <p:nvPr/>
          </p:nvSpPr>
          <p:spPr>
            <a:xfrm rot="16200000">
              <a:off x="-351646" y="353499"/>
              <a:ext cx="941832" cy="238538"/>
            </a:xfrm>
            <a:prstGeom prst="rect">
              <a:avLst/>
            </a:prstGeom>
            <a:solidFill>
              <a:srgbClr val="E5B4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23"/>
            <p:cNvSpPr/>
            <p:nvPr/>
          </p:nvSpPr>
          <p:spPr>
            <a:xfrm rot="16200000">
              <a:off x="-1275191" y="5402906"/>
              <a:ext cx="2788920" cy="238538"/>
            </a:xfrm>
            <a:prstGeom prst="rect">
              <a:avLst/>
            </a:prstGeom>
            <a:solidFill>
              <a:srgbClr val="8121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53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38200" y="6311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2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717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65" r:id="rId14"/>
    <p:sldLayoutId id="2147484066" r:id="rId15"/>
    <p:sldLayoutId id="2147484067" r:id="rId16"/>
    <p:sldLayoutId id="2147484068" r:id="rId17"/>
    <p:sldLayoutId id="2147484069" r:id="rId18"/>
    <p:sldLayoutId id="2147484070" r:id="rId19"/>
    <p:sldLayoutId id="2147484071" r:id="rId20"/>
    <p:sldLayoutId id="2147484072" r:id="rId21"/>
    <p:sldLayoutId id="2147484073" r:id="rId22"/>
    <p:sldLayoutId id="2147484074" r:id="rId23"/>
    <p:sldLayoutId id="2147484075" r:id="rId24"/>
    <p:sldLayoutId id="2147484076" r:id="rId2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11" Type="http://schemas.openxmlformats.org/officeDocument/2006/relationships/image" Target="../media/image19.jp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adainfo.org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">
            <a:extLst>
              <a:ext uri="{FF2B5EF4-FFF2-40B4-BE49-F238E27FC236}">
                <a16:creationId xmlns:a16="http://schemas.microsoft.com/office/drawing/2014/main" id="{EB52896D-A238-C764-42F2-1A2ACBB16A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57301" y="2409981"/>
            <a:ext cx="10231314" cy="1395413"/>
          </a:xfrm>
        </p:spPr>
        <p:txBody>
          <a:bodyPr>
            <a:noAutofit/>
          </a:bodyPr>
          <a:lstStyle/>
          <a:p>
            <a:r>
              <a:rPr lang="en-US" altLang="en-US" sz="4400" b="1" dirty="0"/>
              <a:t>Serving Customers with Disabilities</a:t>
            </a:r>
          </a:p>
        </p:txBody>
      </p:sp>
      <p:sp>
        <p:nvSpPr>
          <p:cNvPr id="15363" name="Subtitle">
            <a:extLst>
              <a:ext uri="{FF2B5EF4-FFF2-40B4-BE49-F238E27FC236}">
                <a16:creationId xmlns:a16="http://schemas.microsoft.com/office/drawing/2014/main" id="{C95FF9FD-1881-E121-5920-E45198218A3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Tools for Success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">
            <a:extLst>
              <a:ext uri="{FF2B5EF4-FFF2-40B4-BE49-F238E27FC236}">
                <a16:creationId xmlns:a16="http://schemas.microsoft.com/office/drawing/2014/main" id="{14560B7C-14DA-E9C6-31E7-BB81717A8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6C3240-DFF0-41B6-AF93-5C421AC4C1E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dirty="0"/>
          </a:p>
        </p:txBody>
      </p:sp>
      <p:sp>
        <p:nvSpPr>
          <p:cNvPr id="24579" name="Title">
            <a:extLst>
              <a:ext uri="{FF2B5EF4-FFF2-40B4-BE49-F238E27FC236}">
                <a16:creationId xmlns:a16="http://schemas.microsoft.com/office/drawing/2014/main" id="{9FA44C8C-401D-2D5B-0B02-4ABCB58C04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Be an Observer</a:t>
            </a:r>
          </a:p>
        </p:txBody>
      </p:sp>
      <p:sp>
        <p:nvSpPr>
          <p:cNvPr id="24580" name="Content">
            <a:extLst>
              <a:ext uri="{FF2B5EF4-FFF2-40B4-BE49-F238E27FC236}">
                <a16:creationId xmlns:a16="http://schemas.microsoft.com/office/drawing/2014/main" id="{447E60B3-325B-9880-D1BC-3A8D5A8DE3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/>
              <a:t>Just like you would with any other customer, observe a person with a disability when she enters your business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If someone appears to need something out of the ordinary, it’s okay to offer help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For example, if someone looks lost or confused, or is struggling to reach an item, she may appreciate an offer of assistance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">
            <a:extLst>
              <a:ext uri="{FF2B5EF4-FFF2-40B4-BE49-F238E27FC236}">
                <a16:creationId xmlns:a16="http://schemas.microsoft.com/office/drawing/2014/main" id="{DEA26CBF-218A-AA40-9AEE-A20C8E55BC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8E6D47-5823-4591-9467-1F957EB3A30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dirty="0"/>
          </a:p>
        </p:txBody>
      </p:sp>
      <p:sp>
        <p:nvSpPr>
          <p:cNvPr id="25603" name="Title">
            <a:extLst>
              <a:ext uri="{FF2B5EF4-FFF2-40B4-BE49-F238E27FC236}">
                <a16:creationId xmlns:a16="http://schemas.microsoft.com/office/drawing/2014/main" id="{2676319F-9539-48DB-D1AE-6678444346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Follow the Customer’s Lead</a:t>
            </a:r>
          </a:p>
        </p:txBody>
      </p:sp>
      <p:sp>
        <p:nvSpPr>
          <p:cNvPr id="25604" name="Content">
            <a:extLst>
              <a:ext uri="{FF2B5EF4-FFF2-40B4-BE49-F238E27FC236}">
                <a16:creationId xmlns:a16="http://schemas.microsoft.com/office/drawing/2014/main" id="{ECF98F45-7E58-DFCA-B587-F02AF63F80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189747"/>
            <a:ext cx="10351168" cy="372491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/>
              <a:t>If your offer of assistance is accepted</a:t>
            </a:r>
          </a:p>
          <a:p>
            <a:pPr lvl="1">
              <a:lnSpc>
                <a:spcPct val="120000"/>
              </a:lnSpc>
            </a:pPr>
            <a:r>
              <a:rPr lang="en-US" altLang="en-US" b="1" dirty="0">
                <a:solidFill>
                  <a:srgbClr val="002776"/>
                </a:solidFill>
              </a:rPr>
              <a:t>Ask the customer how you can help </a:t>
            </a:r>
          </a:p>
          <a:p>
            <a:pPr lvl="1">
              <a:lnSpc>
                <a:spcPct val="120000"/>
              </a:lnSpc>
            </a:pPr>
            <a:r>
              <a:rPr lang="en-US" altLang="en-US" b="1" dirty="0">
                <a:solidFill>
                  <a:srgbClr val="002776"/>
                </a:solidFill>
              </a:rPr>
              <a:t>Follow the customer’s instructions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">
            <a:extLst>
              <a:ext uri="{FF2B5EF4-FFF2-40B4-BE49-F238E27FC236}">
                <a16:creationId xmlns:a16="http://schemas.microsoft.com/office/drawing/2014/main" id="{78F81062-4597-94BA-E72C-289A3AB4DD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AE5668-6385-447A-895A-2230497CF07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dirty="0"/>
          </a:p>
        </p:txBody>
      </p:sp>
      <p:sp>
        <p:nvSpPr>
          <p:cNvPr id="26627" name="Title">
            <a:extLst>
              <a:ext uri="{FF2B5EF4-FFF2-40B4-BE49-F238E27FC236}">
                <a16:creationId xmlns:a16="http://schemas.microsoft.com/office/drawing/2014/main" id="{6292439A-1453-E436-4901-B4BF10AE6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Talking About People with Disabilities</a:t>
            </a:r>
          </a:p>
        </p:txBody>
      </p:sp>
      <p:sp>
        <p:nvSpPr>
          <p:cNvPr id="26628" name="Content">
            <a:extLst>
              <a:ext uri="{FF2B5EF4-FFF2-40B4-BE49-F238E27FC236}">
                <a16:creationId xmlns:a16="http://schemas.microsoft.com/office/drawing/2014/main" id="{AD409F7D-2E07-870B-0BFA-3CA198B455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310063"/>
            <a:ext cx="6440905" cy="3604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/>
              <a:t>Are you ever confused about what kind of words and terms to use when talking about people with disabilities?</a:t>
            </a:r>
          </a:p>
        </p:txBody>
      </p:sp>
      <p:pic>
        <p:nvPicPr>
          <p:cNvPr id="19" name="Picture 18" descr="A stack of blocks with question marks">
            <a:extLst>
              <a:ext uri="{FF2B5EF4-FFF2-40B4-BE49-F238E27FC236}">
                <a16:creationId xmlns:a16="http://schemas.microsoft.com/office/drawing/2014/main" id="{B0758E66-8E42-D60A-8C8D-F4E770886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47" y="2046410"/>
            <a:ext cx="3253153" cy="276518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">
            <a:extLst>
              <a:ext uri="{FF2B5EF4-FFF2-40B4-BE49-F238E27FC236}">
                <a16:creationId xmlns:a16="http://schemas.microsoft.com/office/drawing/2014/main" id="{EB87CB84-92E2-0416-D8C6-2F9A4BB74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CE1D88-3BB3-41B6-B78C-95223828EAC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dirty="0"/>
          </a:p>
        </p:txBody>
      </p:sp>
      <p:sp>
        <p:nvSpPr>
          <p:cNvPr id="27651" name="Title">
            <a:extLst>
              <a:ext uri="{FF2B5EF4-FFF2-40B4-BE49-F238E27FC236}">
                <a16:creationId xmlns:a16="http://schemas.microsoft.com/office/drawing/2014/main" id="{325E4159-829D-A538-E043-940797FF7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Person-First Language</a:t>
            </a:r>
          </a:p>
        </p:txBody>
      </p:sp>
      <p:sp>
        <p:nvSpPr>
          <p:cNvPr id="27652" name="Content">
            <a:extLst>
              <a:ext uri="{FF2B5EF4-FFF2-40B4-BE49-F238E27FC236}">
                <a16:creationId xmlns:a16="http://schemas.microsoft.com/office/drawing/2014/main" id="{D0E191EB-FC0F-A6F5-92C0-4E10D6677A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/>
              <a:t>Person-first language puts the person first; </a:t>
            </a:r>
            <a:r>
              <a:rPr lang="en-US" altLang="en-US" i="1" dirty="0"/>
              <a:t>for example:</a:t>
            </a:r>
          </a:p>
          <a:p>
            <a:pPr lvl="1">
              <a:spcAft>
                <a:spcPts val="1200"/>
              </a:spcAft>
            </a:pPr>
            <a:r>
              <a:rPr lang="en-US" altLang="en-US" dirty="0"/>
              <a:t>Person with a disability</a:t>
            </a:r>
          </a:p>
          <a:p>
            <a:pPr lvl="1">
              <a:spcAft>
                <a:spcPts val="1200"/>
              </a:spcAft>
            </a:pPr>
            <a:r>
              <a:rPr lang="en-US" altLang="en-US" dirty="0"/>
              <a:t>Woman who has autism</a:t>
            </a:r>
          </a:p>
          <a:p>
            <a:pPr lvl="1">
              <a:spcAft>
                <a:spcPts val="1200"/>
              </a:spcAft>
            </a:pPr>
            <a:r>
              <a:rPr lang="en-US" altLang="en-US" dirty="0"/>
              <a:t>Customer who is blind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">
            <a:extLst>
              <a:ext uri="{FF2B5EF4-FFF2-40B4-BE49-F238E27FC236}">
                <a16:creationId xmlns:a16="http://schemas.microsoft.com/office/drawing/2014/main" id="{8EC835E9-0410-C3F8-121E-8782D33F82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0BEE44-E8A1-42B2-9CDA-1D0FF6C886D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dirty="0"/>
          </a:p>
        </p:txBody>
      </p:sp>
      <p:sp>
        <p:nvSpPr>
          <p:cNvPr id="28675" name="Title">
            <a:extLst>
              <a:ext uri="{FF2B5EF4-FFF2-40B4-BE49-F238E27FC236}">
                <a16:creationId xmlns:a16="http://schemas.microsoft.com/office/drawing/2014/main" id="{FD34BD04-F4FA-8975-FFB0-44FAB048F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Identity-First Language</a:t>
            </a:r>
          </a:p>
        </p:txBody>
      </p:sp>
      <p:sp>
        <p:nvSpPr>
          <p:cNvPr id="28676" name="Content">
            <a:extLst>
              <a:ext uri="{FF2B5EF4-FFF2-40B4-BE49-F238E27FC236}">
                <a16:creationId xmlns:a16="http://schemas.microsoft.com/office/drawing/2014/main" id="{7FDDB24B-A240-88F9-D856-4665DF562F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303042" cy="408903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altLang="en-US" dirty="0"/>
              <a:t>Identity-first language puts the disability first as a mark of identity; </a:t>
            </a:r>
            <a:r>
              <a:rPr lang="en-US" altLang="en-US" i="1" dirty="0"/>
              <a:t>for example:</a:t>
            </a:r>
          </a:p>
          <a:p>
            <a:pPr lvl="1">
              <a:spcAft>
                <a:spcPts val="1200"/>
              </a:spcAft>
            </a:pPr>
            <a:r>
              <a:rPr lang="en-US" altLang="en-US" dirty="0"/>
              <a:t>Disabled person</a:t>
            </a:r>
          </a:p>
          <a:p>
            <a:pPr lvl="1">
              <a:spcAft>
                <a:spcPts val="1200"/>
              </a:spcAft>
            </a:pPr>
            <a:r>
              <a:rPr lang="en-US" altLang="en-US" dirty="0"/>
              <a:t>Autistic woman</a:t>
            </a:r>
          </a:p>
          <a:p>
            <a:pPr lvl="1">
              <a:spcAft>
                <a:spcPts val="1200"/>
              </a:spcAft>
            </a:pPr>
            <a:r>
              <a:rPr lang="en-US" altLang="en-US" dirty="0"/>
              <a:t>Blind customer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">
            <a:extLst>
              <a:ext uri="{FF2B5EF4-FFF2-40B4-BE49-F238E27FC236}">
                <a16:creationId xmlns:a16="http://schemas.microsoft.com/office/drawing/2014/main" id="{CC790C46-09E4-57C7-3414-37EE62C74D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FE1EEE-F7F5-4626-8C39-95A0F25807B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dirty="0"/>
          </a:p>
        </p:txBody>
      </p:sp>
      <p:sp>
        <p:nvSpPr>
          <p:cNvPr id="29699" name="Title">
            <a:extLst>
              <a:ext uri="{FF2B5EF4-FFF2-40B4-BE49-F238E27FC236}">
                <a16:creationId xmlns:a16="http://schemas.microsoft.com/office/drawing/2014/main" id="{C4934B2D-9DDD-BAE6-3308-5C00CD556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Person-First or Identity-First?</a:t>
            </a:r>
          </a:p>
        </p:txBody>
      </p:sp>
      <p:sp>
        <p:nvSpPr>
          <p:cNvPr id="29700" name="Content">
            <a:extLst>
              <a:ext uri="{FF2B5EF4-FFF2-40B4-BE49-F238E27FC236}">
                <a16:creationId xmlns:a16="http://schemas.microsoft.com/office/drawing/2014/main" id="{433C4FBC-0959-1950-68A2-59662BC9B4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/>
              <a:t>So, which one should you use? 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There’s no “always right” answer, but person-first language is usually acceptable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When speaking with or about specific individuals, follow their preference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43FC-D713-4B94-B9C9-0C2D353624B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967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Avoid Offensive Language </a:t>
            </a:r>
            <a:br>
              <a:rPr lang="en-US" sz="3200" dirty="0"/>
            </a:br>
            <a:r>
              <a:rPr lang="en-US" sz="3200" dirty="0"/>
              <a:t>(Even if You Hear People with Disabilities Use It!)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1010"/>
            <a:ext cx="10515600" cy="40890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400" dirty="0"/>
              <a:t>Avoid terms that victimize or dehumanize people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sz="2300" dirty="0"/>
              <a:t>For example: </a:t>
            </a:r>
            <a:r>
              <a:rPr lang="en-US" sz="2300" i="1" dirty="0">
                <a:solidFill>
                  <a:srgbClr val="81213C"/>
                </a:solidFill>
              </a:rPr>
              <a:t>afflicted with </a:t>
            </a:r>
            <a:r>
              <a:rPr lang="en-US" sz="2300" dirty="0"/>
              <a:t>or </a:t>
            </a:r>
            <a:r>
              <a:rPr lang="en-US" sz="2300" i="1" dirty="0">
                <a:solidFill>
                  <a:srgbClr val="81213C"/>
                </a:solidFill>
              </a:rPr>
              <a:t>suffers from </a:t>
            </a:r>
            <a:r>
              <a:rPr lang="en-US" sz="2300" dirty="0"/>
              <a:t>[a disability], </a:t>
            </a:r>
            <a:r>
              <a:rPr lang="en-US" sz="2300" i="1" dirty="0">
                <a:solidFill>
                  <a:srgbClr val="81213C"/>
                </a:solidFill>
              </a:rPr>
              <a:t>wheelchair-bound </a:t>
            </a:r>
            <a:r>
              <a:rPr lang="en-US" sz="2300" dirty="0"/>
              <a:t>or </a:t>
            </a:r>
            <a:r>
              <a:rPr lang="en-US" sz="2300" i="1" dirty="0">
                <a:solidFill>
                  <a:srgbClr val="81213C"/>
                </a:solidFill>
              </a:rPr>
              <a:t>confined to a wheelchair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400" dirty="0"/>
              <a:t>Avoid outdated terms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sz="2300" dirty="0"/>
              <a:t>For example: </a:t>
            </a:r>
            <a:r>
              <a:rPr lang="en-US" sz="2300" i="1" dirty="0">
                <a:solidFill>
                  <a:srgbClr val="81213C"/>
                </a:solidFill>
              </a:rPr>
              <a:t>handicapped</a:t>
            </a:r>
            <a:r>
              <a:rPr lang="en-US" sz="2300" dirty="0"/>
              <a:t>, </a:t>
            </a:r>
            <a:r>
              <a:rPr lang="en-US" sz="2300" i="1" dirty="0">
                <a:solidFill>
                  <a:srgbClr val="81213C"/>
                </a:solidFill>
              </a:rPr>
              <a:t>deaf and dumb</a:t>
            </a:r>
            <a:r>
              <a:rPr lang="en-US" sz="2300" dirty="0"/>
              <a:t>, </a:t>
            </a:r>
            <a:r>
              <a:rPr lang="en-US" sz="2300" i="1" dirty="0">
                <a:solidFill>
                  <a:srgbClr val="81213C"/>
                </a:solidFill>
              </a:rPr>
              <a:t>crippled</a:t>
            </a:r>
            <a:r>
              <a:rPr lang="en-US" sz="2300" dirty="0"/>
              <a:t>, </a:t>
            </a:r>
            <a:r>
              <a:rPr lang="en-US" sz="2300" i="1" dirty="0">
                <a:solidFill>
                  <a:srgbClr val="81213C"/>
                </a:solidFill>
              </a:rPr>
              <a:t>lame</a:t>
            </a:r>
            <a:r>
              <a:rPr lang="en-US" sz="2300" dirty="0"/>
              <a:t>, </a:t>
            </a:r>
            <a:r>
              <a:rPr lang="en-US" sz="2300" i="1" dirty="0">
                <a:solidFill>
                  <a:srgbClr val="81213C"/>
                </a:solidFill>
              </a:rPr>
              <a:t>retarded</a:t>
            </a:r>
            <a:r>
              <a:rPr lang="en-US" sz="2300" i="1" dirty="0"/>
              <a:t>,</a:t>
            </a:r>
            <a:r>
              <a:rPr lang="en-US" sz="2300" dirty="0"/>
              <a:t> </a:t>
            </a:r>
            <a:r>
              <a:rPr lang="en-US" sz="2300" i="1" dirty="0">
                <a:solidFill>
                  <a:srgbClr val="81213C"/>
                </a:solidFill>
              </a:rPr>
              <a:t>spaz</a:t>
            </a:r>
            <a:r>
              <a:rPr lang="en-US" sz="2300" dirty="0"/>
              <a:t>, </a:t>
            </a:r>
            <a:r>
              <a:rPr lang="en-US" sz="2300" i="1" dirty="0">
                <a:solidFill>
                  <a:srgbClr val="81213C"/>
                </a:solidFill>
              </a:rPr>
              <a:t>psycho</a:t>
            </a:r>
            <a:r>
              <a:rPr lang="en-US" sz="2300" dirty="0"/>
              <a:t>, </a:t>
            </a:r>
            <a:r>
              <a:rPr lang="en-US" sz="2300" i="1" dirty="0">
                <a:solidFill>
                  <a:srgbClr val="81213C"/>
                </a:solidFill>
              </a:rPr>
              <a:t>nuts</a:t>
            </a:r>
            <a:r>
              <a:rPr lang="en-US" sz="2300" dirty="0"/>
              <a:t> 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400" dirty="0"/>
              <a:t>Avoid trendy, sugar-coated terms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sz="2300" dirty="0"/>
              <a:t>For example: </a:t>
            </a:r>
            <a:r>
              <a:rPr lang="en-US" sz="2300" i="1" dirty="0">
                <a:solidFill>
                  <a:srgbClr val="81213C"/>
                </a:solidFill>
              </a:rPr>
              <a:t>differently-abled</a:t>
            </a:r>
            <a:r>
              <a:rPr lang="en-US" sz="2300" dirty="0"/>
              <a:t>, </a:t>
            </a:r>
            <a:r>
              <a:rPr lang="en-US" sz="2300" i="1" dirty="0">
                <a:solidFill>
                  <a:srgbClr val="81213C"/>
                </a:solidFill>
              </a:rPr>
              <a:t>challenged</a:t>
            </a:r>
            <a:r>
              <a:rPr lang="en-US" sz="2300" dirty="0"/>
              <a:t>, or </a:t>
            </a:r>
            <a:r>
              <a:rPr lang="en-US" sz="2300" i="1" dirty="0" err="1">
                <a:solidFill>
                  <a:srgbClr val="81213C"/>
                </a:solidFill>
              </a:rPr>
              <a:t>handi</a:t>
            </a:r>
            <a:r>
              <a:rPr lang="en-US" sz="2300" i="1" dirty="0">
                <a:solidFill>
                  <a:srgbClr val="81213C"/>
                </a:solidFill>
              </a:rPr>
              <a:t>-capable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69B6-DDEF-4EF3-B460-99B4AF1F01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Say?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836611" y="1312460"/>
            <a:ext cx="5157787" cy="823912"/>
          </a:xfrm>
        </p:spPr>
        <p:txBody>
          <a:bodyPr/>
          <a:lstStyle/>
          <a:p>
            <a:r>
              <a:rPr lang="en-US" dirty="0"/>
              <a:t>Instead of …</a:t>
            </a:r>
          </a:p>
        </p:txBody>
      </p:sp>
      <p:sp>
        <p:nvSpPr>
          <p:cNvPr id="4" name="Content Placeholder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/>
              <a:t>Handicapped (person), cripple, invalid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Handicapped (parking, restroom, etc.)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Deaf and dumb (or deaf mute)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Retarded, feeble-minded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Lunatic, psycho, nuts</a:t>
            </a:r>
            <a:endParaRPr lang="en-US" dirty="0"/>
          </a:p>
        </p:txBody>
      </p:sp>
      <p:sp>
        <p:nvSpPr>
          <p:cNvPr id="5" name="Text Placeholder"/>
          <p:cNvSpPr>
            <a:spLocks noGrp="1"/>
          </p:cNvSpPr>
          <p:nvPr>
            <p:ph type="body" sz="quarter" idx="3"/>
          </p:nvPr>
        </p:nvSpPr>
        <p:spPr>
          <a:xfrm>
            <a:off x="6352681" y="1313966"/>
            <a:ext cx="5183188" cy="823912"/>
          </a:xfrm>
        </p:spPr>
        <p:txBody>
          <a:bodyPr/>
          <a:lstStyle/>
          <a:p>
            <a:r>
              <a:rPr lang="en-US" dirty="0"/>
              <a:t>Say …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4"/>
          </p:nvPr>
        </p:nvSpPr>
        <p:spPr>
          <a:xfrm>
            <a:off x="6352681" y="2505075"/>
            <a:ext cx="5183188" cy="34293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Person with a disability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Accessible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Deaf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Person with an intellectual disability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Person with a psychiatric disability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675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4EBD60-4B28-787E-CBAD-CC2B63D3A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330191-DA15-2D94-8C0C-4FE11771F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Tips for Successful Interactions</a:t>
            </a:r>
          </a:p>
        </p:txBody>
      </p:sp>
    </p:spTree>
    <p:extLst>
      <p:ext uri="{BB962C8B-B14F-4D97-AF65-F5344CB8AC3E}">
        <p14:creationId xmlns:p14="http://schemas.microsoft.com/office/powerpoint/2010/main" val="230846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">
            <a:extLst>
              <a:ext uri="{FF2B5EF4-FFF2-40B4-BE49-F238E27FC236}">
                <a16:creationId xmlns:a16="http://schemas.microsoft.com/office/drawing/2014/main" id="{AB69A15F-6CA9-B38E-F4BC-16A8F803D9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FE03D4-E7F6-4FC3-A7F3-3F8847881A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dirty="0"/>
          </a:p>
        </p:txBody>
      </p:sp>
      <p:sp>
        <p:nvSpPr>
          <p:cNvPr id="31747" name="Title">
            <a:extLst>
              <a:ext uri="{FF2B5EF4-FFF2-40B4-BE49-F238E27FC236}">
                <a16:creationId xmlns:a16="http://schemas.microsoft.com/office/drawing/2014/main" id="{3137346C-AEDD-7E89-E4C3-7E78D48835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Customers with Intellectual Disabilities</a:t>
            </a:r>
          </a:p>
        </p:txBody>
      </p:sp>
      <p:sp>
        <p:nvSpPr>
          <p:cNvPr id="31748" name="Content">
            <a:extLst>
              <a:ext uri="{FF2B5EF4-FFF2-40B4-BE49-F238E27FC236}">
                <a16:creationId xmlns:a16="http://schemas.microsoft.com/office/drawing/2014/main" id="{19E70D62-2588-CB15-07AE-6A06F1DFF8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/>
              <a:t>Speak to customers with intellectual disabilities the same way you would any other customers 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If you are not understood the first time, try using different words to make your meaning clearer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If you are unable to communicate effectively after several tries, it’s okay to politely bring in your supervisor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">
            <a:extLst>
              <a:ext uri="{FF2B5EF4-FFF2-40B4-BE49-F238E27FC236}">
                <a16:creationId xmlns:a16="http://schemas.microsoft.com/office/drawing/2014/main" id="{9593A987-DEF8-F751-2D92-73010E8B45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1CF077-1A48-42DF-A169-B1C0203AF3A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dirty="0"/>
          </a:p>
        </p:txBody>
      </p:sp>
      <p:sp>
        <p:nvSpPr>
          <p:cNvPr id="16387" name="Title">
            <a:extLst>
              <a:ext uri="{FF2B5EF4-FFF2-40B4-BE49-F238E27FC236}">
                <a16:creationId xmlns:a16="http://schemas.microsoft.com/office/drawing/2014/main" id="{F2C02A80-8F94-9164-B76A-45C26E08EB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Welcome!</a:t>
            </a:r>
          </a:p>
        </p:txBody>
      </p:sp>
      <p:sp>
        <p:nvSpPr>
          <p:cNvPr id="16388" name="Content">
            <a:extLst>
              <a:ext uri="{FF2B5EF4-FFF2-40B4-BE49-F238E27FC236}">
                <a16:creationId xmlns:a16="http://schemas.microsoft.com/office/drawing/2014/main" id="{718EB343-A9EA-760C-3730-95D77FFF31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en-US" sz="2800" dirty="0"/>
              <a:t>This training is designed to help you interact more comfortably with customers with disabilities</a:t>
            </a:r>
          </a:p>
        </p:txBody>
      </p:sp>
      <p:grpSp>
        <p:nvGrpSpPr>
          <p:cNvPr id="16389" name="Group" descr="various types and styles of welcome signs, including one with sign language letters, a notice that service animals are welcome, and a sign indicating an accessible entrance">
            <a:extLst>
              <a:ext uri="{FF2B5EF4-FFF2-40B4-BE49-F238E27FC236}">
                <a16:creationId xmlns:a16="http://schemas.microsoft.com/office/drawing/2014/main" id="{146A7770-28E7-21D3-34DC-BEDC867AEDFE}"/>
              </a:ext>
            </a:extLst>
          </p:cNvPr>
          <p:cNvGrpSpPr>
            <a:grpSpLocks/>
          </p:cNvGrpSpPr>
          <p:nvPr/>
        </p:nvGrpSpPr>
        <p:grpSpPr bwMode="auto">
          <a:xfrm>
            <a:off x="504825" y="3740150"/>
            <a:ext cx="11214100" cy="1647825"/>
            <a:chOff x="505612" y="4095855"/>
            <a:chExt cx="11212778" cy="1648369"/>
          </a:xfrm>
        </p:grpSpPr>
        <p:pic>
          <p:nvPicPr>
            <p:cNvPr id="16390" name="Picture 1" descr="sign: &quot;welcome y'all&quot;">
              <a:extLst>
                <a:ext uri="{FF2B5EF4-FFF2-40B4-BE49-F238E27FC236}">
                  <a16:creationId xmlns:a16="http://schemas.microsoft.com/office/drawing/2014/main" id="{93E1D4C3-6A72-4064-0869-1B4A18E1A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12" y="4177282"/>
              <a:ext cx="1264463" cy="1566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sign: &quot;welcome aboard&quot; with ship's well and anchors">
              <a:extLst>
                <a:ext uri="{FF2B5EF4-FFF2-40B4-BE49-F238E27FC236}">
                  <a16:creationId xmlns:a16="http://schemas.microsoft.com/office/drawing/2014/main" id="{529709E1-0450-4328-8FD5-9D9AF7744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000" y="4492907"/>
              <a:ext cx="1887591" cy="881670"/>
            </a:xfrm>
            <a:prstGeom prst="rect">
              <a:avLst/>
            </a:prstGeom>
            <a:scene3d>
              <a:camera prst="orthographicFront">
                <a:rot lat="0" lon="0" rev="600000"/>
              </a:camera>
              <a:lightRig rig="threePt" dir="t"/>
            </a:scene3d>
          </p:spPr>
        </p:pic>
        <p:pic>
          <p:nvPicPr>
            <p:cNvPr id="16392" name="Picture 3" descr="sign&quot; &quot;welcome&quot; with corresponding sign language letters">
              <a:extLst>
                <a:ext uri="{FF2B5EF4-FFF2-40B4-BE49-F238E27FC236}">
                  <a16:creationId xmlns:a16="http://schemas.microsoft.com/office/drawing/2014/main" id="{79FA83B2-548D-6529-FE9A-06C31A1EA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9584" y="4598000"/>
              <a:ext cx="2448591" cy="91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4" descr="sign: &quot;Notice: Service Animals Welcome; Aviso, Se Permite El Ingreso De Animales De Servicio&quot; with graphic of dog">
              <a:extLst>
                <a:ext uri="{FF2B5EF4-FFF2-40B4-BE49-F238E27FC236}">
                  <a16:creationId xmlns:a16="http://schemas.microsoft.com/office/drawing/2014/main" id="{4C8806E5-BC8B-F631-DABF-F85DEFF16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8516" y="4293758"/>
              <a:ext cx="2046743" cy="1397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sign: &quot;welcome&quot; with bamboo edging">
              <a:extLst>
                <a:ext uri="{FF2B5EF4-FFF2-40B4-BE49-F238E27FC236}">
                  <a16:creationId xmlns:a16="http://schemas.microsoft.com/office/drawing/2014/main" id="{D8D33F3C-225D-49F8-8AFC-1F160B5E8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9668" y="4407723"/>
              <a:ext cx="2108464" cy="1090120"/>
            </a:xfrm>
            <a:prstGeom prst="rect">
              <a:avLst/>
            </a:prstGeom>
            <a:scene3d>
              <a:camera prst="orthographicFront">
                <a:rot lat="0" lon="0" rev="21000000"/>
              </a:camera>
              <a:lightRig rig="threePt" dir="t"/>
            </a:scene3d>
          </p:spPr>
        </p:pic>
        <p:pic>
          <p:nvPicPr>
            <p:cNvPr id="16395" name="Picture 6" descr="sign: &quot;accessible entrance&quot; with International Symbol of Accessibility (ISA)">
              <a:extLst>
                <a:ext uri="{FF2B5EF4-FFF2-40B4-BE49-F238E27FC236}">
                  <a16:creationId xmlns:a16="http://schemas.microsoft.com/office/drawing/2014/main" id="{8883297A-60B6-37CC-48DA-2C00CCACF9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268" y="4095855"/>
              <a:ext cx="1052122" cy="1552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">
            <a:extLst>
              <a:ext uri="{FF2B5EF4-FFF2-40B4-BE49-F238E27FC236}">
                <a16:creationId xmlns:a16="http://schemas.microsoft.com/office/drawing/2014/main" id="{14D03911-F11B-489C-8A0E-C4B6581DEB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D5B6B1-32EF-4239-9C41-456683D725B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dirty="0"/>
          </a:p>
        </p:txBody>
      </p:sp>
      <p:sp>
        <p:nvSpPr>
          <p:cNvPr id="32771" name="Title">
            <a:extLst>
              <a:ext uri="{FF2B5EF4-FFF2-40B4-BE49-F238E27FC236}">
                <a16:creationId xmlns:a16="http://schemas.microsoft.com/office/drawing/2014/main" id="{7B3EF5AC-AE84-A5CA-A18A-719E587FC3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Customers with Speech Disabilities</a:t>
            </a:r>
          </a:p>
        </p:txBody>
      </p:sp>
      <p:sp>
        <p:nvSpPr>
          <p:cNvPr id="32772" name="Content">
            <a:extLst>
              <a:ext uri="{FF2B5EF4-FFF2-40B4-BE49-F238E27FC236}">
                <a16:creationId xmlns:a16="http://schemas.microsoft.com/office/drawing/2014/main" id="{6BF6A84E-23AC-44BE-0DF6-132DB0CF78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/>
              <a:t>You might also have difficulty communicating with a customer who has a speech disability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If you don’t understand after a few tries, ask the customer if there are alternative methods you can use to communicate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">
            <a:extLst>
              <a:ext uri="{FF2B5EF4-FFF2-40B4-BE49-F238E27FC236}">
                <a16:creationId xmlns:a16="http://schemas.microsoft.com/office/drawing/2014/main" id="{41B21B8E-9CB1-5665-557A-B580648FF0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76EFBC-DFAB-4739-A6D4-072D2D44857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dirty="0"/>
          </a:p>
        </p:txBody>
      </p:sp>
      <p:sp>
        <p:nvSpPr>
          <p:cNvPr id="33795" name="Title">
            <a:extLst>
              <a:ext uri="{FF2B5EF4-FFF2-40B4-BE49-F238E27FC236}">
                <a16:creationId xmlns:a16="http://schemas.microsoft.com/office/drawing/2014/main" id="{CE5ED184-DFF3-12BD-38E5-6F5E885DD6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Customers with Speech Disabilities, continued</a:t>
            </a:r>
          </a:p>
        </p:txBody>
      </p:sp>
      <p:sp>
        <p:nvSpPr>
          <p:cNvPr id="33796" name="Content">
            <a:extLst>
              <a:ext uri="{FF2B5EF4-FFF2-40B4-BE49-F238E27FC236}">
                <a16:creationId xmlns:a16="http://schemas.microsoft.com/office/drawing/2014/main" id="{EB2703B9-398E-D0E5-9343-E021F6D5DA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/>
              <a:t>People who have stutters or speech blocks usually prefer to finish their own sentences 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Instead of trying to suggest a word or finish a sentence for a customer who is stuttering, wait for him to finish on his own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">
            <a:extLst>
              <a:ext uri="{FF2B5EF4-FFF2-40B4-BE49-F238E27FC236}">
                <a16:creationId xmlns:a16="http://schemas.microsoft.com/office/drawing/2014/main" id="{1E13E1D6-081D-8C01-7104-BCC08BE264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50BE88-7284-4E3F-ADCB-1485F1B4D01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dirty="0"/>
          </a:p>
        </p:txBody>
      </p:sp>
      <p:sp>
        <p:nvSpPr>
          <p:cNvPr id="34819" name="Title">
            <a:extLst>
              <a:ext uri="{FF2B5EF4-FFF2-40B4-BE49-F238E27FC236}">
                <a16:creationId xmlns:a16="http://schemas.microsoft.com/office/drawing/2014/main" id="{DFAC0812-1D40-EBE9-483D-8AFD7948C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Customers Who Are Deaf</a:t>
            </a:r>
          </a:p>
        </p:txBody>
      </p:sp>
      <p:sp>
        <p:nvSpPr>
          <p:cNvPr id="34820" name="Content">
            <a:extLst>
              <a:ext uri="{FF2B5EF4-FFF2-40B4-BE49-F238E27FC236}">
                <a16:creationId xmlns:a16="http://schemas.microsoft.com/office/drawing/2014/main" id="{E6A05DFA-4544-23D1-0AF5-2C43C9AF1D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dirty="0"/>
              <a:t>When communicating with a deaf person through an interpreter, it is important to look directly at the deaf person, not at the interpreter 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This might be difficult at first; your gaze may be naturally drawn toward the interpreter 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Don’t worry if this happens, simply direct your eyes back to the customer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">
            <a:extLst>
              <a:ext uri="{FF2B5EF4-FFF2-40B4-BE49-F238E27FC236}">
                <a16:creationId xmlns:a16="http://schemas.microsoft.com/office/drawing/2014/main" id="{2DBD42B1-BE44-FF35-1BCE-8CE62E0C79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657EF0-64C3-49B2-9E3F-612CC92EF73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dirty="0"/>
          </a:p>
        </p:txBody>
      </p:sp>
      <p:sp>
        <p:nvSpPr>
          <p:cNvPr id="35843" name="Title">
            <a:extLst>
              <a:ext uri="{FF2B5EF4-FFF2-40B4-BE49-F238E27FC236}">
                <a16:creationId xmlns:a16="http://schemas.microsoft.com/office/drawing/2014/main" id="{324A1A63-5831-1B10-0BB5-A4C20E19B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Alternative Methods</a:t>
            </a:r>
          </a:p>
        </p:txBody>
      </p:sp>
      <p:sp>
        <p:nvSpPr>
          <p:cNvPr id="35844" name="Content">
            <a:extLst>
              <a:ext uri="{FF2B5EF4-FFF2-40B4-BE49-F238E27FC236}">
                <a16:creationId xmlns:a16="http://schemas.microsoft.com/office/drawing/2014/main" id="{6EC9F991-AC99-7018-195B-3B2297C2E2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/>
              <a:t>If there is no interpreter, you might need to write notes, so have pen and paper available 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Some customers might be able to read your lips, so speak clearly and make sure your mouth is visible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">
            <a:extLst>
              <a:ext uri="{FF2B5EF4-FFF2-40B4-BE49-F238E27FC236}">
                <a16:creationId xmlns:a16="http://schemas.microsoft.com/office/drawing/2014/main" id="{BD5D16CC-8577-B0BB-826E-54027BF358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9BA9B9-46F1-4D49-9190-226B27C079C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dirty="0"/>
          </a:p>
        </p:txBody>
      </p:sp>
      <p:sp>
        <p:nvSpPr>
          <p:cNvPr id="36867" name="Title">
            <a:extLst>
              <a:ext uri="{FF2B5EF4-FFF2-40B4-BE49-F238E27FC236}">
                <a16:creationId xmlns:a16="http://schemas.microsoft.com/office/drawing/2014/main" id="{531A345D-D521-40B1-D890-136FD0808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When to Speak Loudly</a:t>
            </a:r>
          </a:p>
        </p:txBody>
      </p:sp>
      <p:sp>
        <p:nvSpPr>
          <p:cNvPr id="36868" name="Content">
            <a:extLst>
              <a:ext uri="{FF2B5EF4-FFF2-40B4-BE49-F238E27FC236}">
                <a16:creationId xmlns:a16="http://schemas.microsoft.com/office/drawing/2014/main" id="{2924A30F-3A57-C5A0-F916-E57DE06019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/>
              <a:t>Many people with hearing loss still communicate through hearing, and may ask you to speak more loudly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It’s okay to speak more loudly </a:t>
            </a:r>
            <a:r>
              <a:rPr lang="en-US" altLang="en-US" i="1" dirty="0"/>
              <a:t>if a customer asks you to</a:t>
            </a:r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">
            <a:extLst>
              <a:ext uri="{FF2B5EF4-FFF2-40B4-BE49-F238E27FC236}">
                <a16:creationId xmlns:a16="http://schemas.microsoft.com/office/drawing/2014/main" id="{89276BA8-1D56-D79B-C980-A49FF0A6AA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F12D46-924D-4CFE-953D-E4D0DECF1F6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dirty="0"/>
          </a:p>
        </p:txBody>
      </p:sp>
      <p:sp>
        <p:nvSpPr>
          <p:cNvPr id="37891" name="Title">
            <a:extLst>
              <a:ext uri="{FF2B5EF4-FFF2-40B4-BE49-F238E27FC236}">
                <a16:creationId xmlns:a16="http://schemas.microsoft.com/office/drawing/2014/main" id="{BD5A41E8-69EE-84A5-CD5C-406B66DA1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Customers Who Are Blind</a:t>
            </a:r>
          </a:p>
        </p:txBody>
      </p:sp>
      <p:sp>
        <p:nvSpPr>
          <p:cNvPr id="37892" name="Content">
            <a:extLst>
              <a:ext uri="{FF2B5EF4-FFF2-40B4-BE49-F238E27FC236}">
                <a16:creationId xmlns:a16="http://schemas.microsoft.com/office/drawing/2014/main" id="{0621713D-7C8A-D309-16C8-F574DC415A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/>
              <a:t>When interacting with a blind customer, look at and speak to him, even if he is with another person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In fact, always speak directly to the customer regardless of the type of disability!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">
            <a:extLst>
              <a:ext uri="{FF2B5EF4-FFF2-40B4-BE49-F238E27FC236}">
                <a16:creationId xmlns:a16="http://schemas.microsoft.com/office/drawing/2014/main" id="{5FA0C2C6-1451-D1CC-7650-4C6D180D55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A4F364-CE36-475F-A088-5089CEEF4A4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dirty="0"/>
          </a:p>
        </p:txBody>
      </p:sp>
      <p:sp>
        <p:nvSpPr>
          <p:cNvPr id="38915" name="Title">
            <a:extLst>
              <a:ext uri="{FF2B5EF4-FFF2-40B4-BE49-F238E27FC236}">
                <a16:creationId xmlns:a16="http://schemas.microsoft.com/office/drawing/2014/main" id="{CFA42ADF-2116-9B65-AD0D-30CADE8DF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Physical and Verbal Guidance</a:t>
            </a:r>
          </a:p>
        </p:txBody>
      </p:sp>
      <p:sp>
        <p:nvSpPr>
          <p:cNvPr id="38916" name="Content">
            <a:extLst>
              <a:ext uri="{FF2B5EF4-FFF2-40B4-BE49-F238E27FC236}">
                <a16:creationId xmlns:a16="http://schemas.microsoft.com/office/drawing/2014/main" id="{53289137-5112-8523-B82A-EA16A7C154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/>
              <a:t>If a customer who is blind or has low vision wants physical guidance, ask how you may guide her 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If she wants verbal guidance, remember to give directions from her perspective (e.g., your “right” might be her “left”)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">
            <a:extLst>
              <a:ext uri="{FF2B5EF4-FFF2-40B4-BE49-F238E27FC236}">
                <a16:creationId xmlns:a16="http://schemas.microsoft.com/office/drawing/2014/main" id="{EFC370B1-D079-2D06-F186-D81485C88B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58AD47-7A71-4BD1-84DF-2311110BBA4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dirty="0"/>
          </a:p>
        </p:txBody>
      </p:sp>
      <p:sp>
        <p:nvSpPr>
          <p:cNvPr id="39939" name="Title">
            <a:extLst>
              <a:ext uri="{FF2B5EF4-FFF2-40B4-BE49-F238E27FC236}">
                <a16:creationId xmlns:a16="http://schemas.microsoft.com/office/drawing/2014/main" id="{7C0C4F6E-6CDC-E8B9-DE2B-1D445D1976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Other Services</a:t>
            </a:r>
          </a:p>
        </p:txBody>
      </p:sp>
      <p:sp>
        <p:nvSpPr>
          <p:cNvPr id="39940" name="Content">
            <a:extLst>
              <a:ext uri="{FF2B5EF4-FFF2-40B4-BE49-F238E27FC236}">
                <a16:creationId xmlns:a16="http://schemas.microsoft.com/office/drawing/2014/main" id="{F6ACCCD6-ADD3-CB94-E08E-F8AAEBB366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227385"/>
            <a:ext cx="10515600" cy="368727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/>
              <a:t>You might need to read receipts, help fill out documents, assist with self-serve items, or provide information in large print, braille, or electronic formats for individuals with vision disabilities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">
            <a:extLst>
              <a:ext uri="{FF2B5EF4-FFF2-40B4-BE49-F238E27FC236}">
                <a16:creationId xmlns:a16="http://schemas.microsoft.com/office/drawing/2014/main" id="{4BD68497-23EA-FC06-43DC-F7C74CA3EC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11F686-2F63-43D1-936E-096E6A97C57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dirty="0"/>
          </a:p>
        </p:txBody>
      </p:sp>
      <p:sp>
        <p:nvSpPr>
          <p:cNvPr id="40963" name="Title">
            <a:extLst>
              <a:ext uri="{FF2B5EF4-FFF2-40B4-BE49-F238E27FC236}">
                <a16:creationId xmlns:a16="http://schemas.microsoft.com/office/drawing/2014/main" id="{389D6D31-1A81-F4A6-D653-6AB6488F54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Customers with Mobility Disabilities</a:t>
            </a:r>
          </a:p>
        </p:txBody>
      </p:sp>
      <p:sp>
        <p:nvSpPr>
          <p:cNvPr id="40964" name="Content">
            <a:extLst>
              <a:ext uri="{FF2B5EF4-FFF2-40B4-BE49-F238E27FC236}">
                <a16:creationId xmlns:a16="http://schemas.microsoft.com/office/drawing/2014/main" id="{361D89DE-737B-AE6E-6DE7-0FCB2D878A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239107"/>
            <a:ext cx="10515600" cy="367555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/>
              <a:t>Mobility disabilities include conditions that limit a person’s strength, stamina, or movement, and affect things like standing, walking, bending, climbing, sitting, reaching, grasping, lifting, etc.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">
            <a:extLst>
              <a:ext uri="{FF2B5EF4-FFF2-40B4-BE49-F238E27FC236}">
                <a16:creationId xmlns:a16="http://schemas.microsoft.com/office/drawing/2014/main" id="{16ED11BD-14F2-ED9F-0BFB-92AC00AA6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9C4854-9B17-498B-8531-1897F36A899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dirty="0"/>
          </a:p>
        </p:txBody>
      </p:sp>
      <p:sp>
        <p:nvSpPr>
          <p:cNvPr id="41987" name="Title">
            <a:extLst>
              <a:ext uri="{FF2B5EF4-FFF2-40B4-BE49-F238E27FC236}">
                <a16:creationId xmlns:a16="http://schemas.microsoft.com/office/drawing/2014/main" id="{E88D0B25-F340-C258-6596-91BFBA71E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Invisible Mobility Disabilities</a:t>
            </a:r>
          </a:p>
        </p:txBody>
      </p:sp>
      <p:sp>
        <p:nvSpPr>
          <p:cNvPr id="41988" name="Content">
            <a:extLst>
              <a:ext uri="{FF2B5EF4-FFF2-40B4-BE49-F238E27FC236}">
                <a16:creationId xmlns:a16="http://schemas.microsoft.com/office/drawing/2014/main" id="{CB7F06B1-09EA-E60C-8C58-D5DD98D3B2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/>
              <a:t>Some mobility disabilities are not obvious, </a:t>
            </a:r>
            <a:r>
              <a:rPr lang="en-US" altLang="en-US" i="1" dirty="0"/>
              <a:t>for example: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A heart condition might limit stamina and affect a person’s ability to climb stairs or walk long distances 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The pain and stiffness of arthritis might limit the ability to grasp, hold, or lift objects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">
            <a:extLst>
              <a:ext uri="{FF2B5EF4-FFF2-40B4-BE49-F238E27FC236}">
                <a16:creationId xmlns:a16="http://schemas.microsoft.com/office/drawing/2014/main" id="{5E3DCAA0-8CB6-D563-5991-B13C63D22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B333AC-8C32-4B32-9088-39C76E53F0A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dirty="0"/>
          </a:p>
        </p:txBody>
      </p:sp>
      <p:sp>
        <p:nvSpPr>
          <p:cNvPr id="17411" name="Title">
            <a:extLst>
              <a:ext uri="{FF2B5EF4-FFF2-40B4-BE49-F238E27FC236}">
                <a16:creationId xmlns:a16="http://schemas.microsoft.com/office/drawing/2014/main" id="{61225DD6-D82E-0678-D364-9E933AAE5F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16421"/>
            <a:ext cx="10515600" cy="570130"/>
          </a:xfrm>
          <a:ln w="19050">
            <a:solidFill>
              <a:srgbClr val="002776"/>
            </a:solidFill>
          </a:ln>
        </p:spPr>
        <p:txBody>
          <a:bodyPr anchor="b"/>
          <a:lstStyle/>
          <a:p>
            <a:pPr algn="ctr"/>
            <a:r>
              <a:rPr lang="en-US" altLang="en-US" dirty="0"/>
              <a:t>Did You Know?</a:t>
            </a:r>
          </a:p>
        </p:txBody>
      </p:sp>
      <p:sp>
        <p:nvSpPr>
          <p:cNvPr id="17412" name="Content">
            <a:extLst>
              <a:ext uri="{FF2B5EF4-FFF2-40B4-BE49-F238E27FC236}">
                <a16:creationId xmlns:a16="http://schemas.microsoft.com/office/drawing/2014/main" id="{779BD529-577F-0E09-D412-79FAEA0230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6463" y="3756458"/>
            <a:ext cx="10357338" cy="2364240"/>
          </a:xfrm>
          <a:ln w="12700">
            <a:noFill/>
          </a:ln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en-US" dirty="0"/>
              <a:t>1 out of 5 Americans has a disability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en-US" dirty="0"/>
              <a:t>Many disabilities are not obvious</a:t>
            </a:r>
          </a:p>
          <a:p>
            <a:pPr lvl="1">
              <a:lnSpc>
                <a:spcPct val="120000"/>
              </a:lnSpc>
            </a:pPr>
            <a:r>
              <a:rPr lang="en-US" altLang="en-US" sz="2200" dirty="0"/>
              <a:t>You wouldn’t typically know that a person has a cognitive disability, an autoimmune disorder, or chronic pain</a:t>
            </a:r>
          </a:p>
        </p:txBody>
      </p:sp>
      <p:grpSp>
        <p:nvGrpSpPr>
          <p:cNvPr id="4" name="Group 3" descr="Collage includes images of people of various ages, ethnicities, and disabilities, including a man using a wheelchair with a service dog, a young ballerina with a hearing aid, a man with Down Syndrome working at a desk, a woman playing wheelchair tennis, a blind pedestrian using a long cane, a sign language interpreter working with a speaker at a podium, a man using a wheelchair and wearing a hard hat using a wrench to adjust valves at a worksite, and a veteran with a prosthetic arm; symbols of access include the International Symbol of Accessibility (wheelchair symbol), symbol for hearing assistance, white cane, and sign language interpreter." title="Diversity and Disability Collage">
            <a:extLst>
              <a:ext uri="{FF2B5EF4-FFF2-40B4-BE49-F238E27FC236}">
                <a16:creationId xmlns:a16="http://schemas.microsoft.com/office/drawing/2014/main" id="{E3DF1879-389D-5815-8070-35D0628EB126}"/>
              </a:ext>
            </a:extLst>
          </p:cNvPr>
          <p:cNvGrpSpPr/>
          <p:nvPr/>
        </p:nvGrpSpPr>
        <p:grpSpPr>
          <a:xfrm>
            <a:off x="489438" y="256438"/>
            <a:ext cx="11213123" cy="2659464"/>
            <a:chOff x="1215322" y="2152359"/>
            <a:chExt cx="9737036" cy="2078572"/>
          </a:xfrm>
        </p:grpSpPr>
        <p:pic>
          <p:nvPicPr>
            <p:cNvPr id="5" name="Picture 4" descr="man using a wheechair working in an industrial plant, using a wrench to tighten a bolt">
              <a:extLst>
                <a:ext uri="{FF2B5EF4-FFF2-40B4-BE49-F238E27FC236}">
                  <a16:creationId xmlns:a16="http://schemas.microsoft.com/office/drawing/2014/main" id="{9B523AF3-88DC-52A0-7387-968F6E3E0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2810" y="2161167"/>
              <a:ext cx="1364728" cy="203983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 descr="sign language interpreter beside man speaking at podium">
              <a:extLst>
                <a:ext uri="{FF2B5EF4-FFF2-40B4-BE49-F238E27FC236}">
                  <a16:creationId xmlns:a16="http://schemas.microsoft.com/office/drawing/2014/main" id="{47DCD53F-CD2F-71FA-577A-77B48EB3F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1763" y="2158555"/>
              <a:ext cx="1566686" cy="1191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 descr="young many with developmental disability working at computer">
              <a:extLst>
                <a:ext uri="{FF2B5EF4-FFF2-40B4-BE49-F238E27FC236}">
                  <a16:creationId xmlns:a16="http://schemas.microsoft.com/office/drawing/2014/main" id="{C42842AE-C976-F4F7-CCDF-34C1B334A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6821" y="3083930"/>
              <a:ext cx="1147001" cy="114700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 descr="wheelchair user with service dog">
              <a:extLst>
                <a:ext uri="{FF2B5EF4-FFF2-40B4-BE49-F238E27FC236}">
                  <a16:creationId xmlns:a16="http://schemas.microsoft.com/office/drawing/2014/main" id="{C2F910C8-FEB2-C392-E556-8E55BC168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5322" y="2164901"/>
              <a:ext cx="1427003" cy="10604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 descr="young ballerina wearing hearing aid">
              <a:extLst>
                <a:ext uri="{FF2B5EF4-FFF2-40B4-BE49-F238E27FC236}">
                  <a16:creationId xmlns:a16="http://schemas.microsoft.com/office/drawing/2014/main" id="{06FF5E3C-65BA-0AB5-7FEA-18C4E8459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202" y="3349555"/>
              <a:ext cx="660740" cy="871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 descr="woman playing wheelchair tennis">
              <a:extLst>
                <a:ext uri="{FF2B5EF4-FFF2-40B4-BE49-F238E27FC236}">
                  <a16:creationId xmlns:a16="http://schemas.microsoft.com/office/drawing/2014/main" id="{EC92113C-3B2A-7FD2-420D-97AA77CF0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5323" y="3013344"/>
              <a:ext cx="1402453" cy="120744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 descr="man wearing dark glasses and using white cane">
              <a:extLst>
                <a:ext uri="{FF2B5EF4-FFF2-40B4-BE49-F238E27FC236}">
                  <a16:creationId xmlns:a16="http://schemas.microsoft.com/office/drawing/2014/main" id="{D50C0F43-59A0-1099-7ED2-21509ECDF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570" y="2152359"/>
              <a:ext cx="1234399" cy="20686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diverse group of older people">
              <a:extLst>
                <a:ext uri="{FF2B5EF4-FFF2-40B4-BE49-F238E27FC236}">
                  <a16:creationId xmlns:a16="http://schemas.microsoft.com/office/drawing/2014/main" id="{11EFC92D-5E01-48B1-8DB6-FF65AD671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152" y="2173013"/>
              <a:ext cx="1234399" cy="82147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young man holding his prosthetic arm">
              <a:extLst>
                <a:ext uri="{FF2B5EF4-FFF2-40B4-BE49-F238E27FC236}">
                  <a16:creationId xmlns:a16="http://schemas.microsoft.com/office/drawing/2014/main" id="{64ED03AB-CE4C-4C47-4814-57BF24B28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3364" y="3083930"/>
              <a:ext cx="748994" cy="112324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symbol for sign language interpretation">
              <a:extLst>
                <a:ext uri="{FF2B5EF4-FFF2-40B4-BE49-F238E27FC236}">
                  <a16:creationId xmlns:a16="http://schemas.microsoft.com/office/drawing/2014/main" id="{2A8F3C01-A9E6-1283-44F8-42442080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6656" y="3458050"/>
              <a:ext cx="731520" cy="74295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International Symbol of Access for Hearing Loss">
              <a:extLst>
                <a:ext uri="{FF2B5EF4-FFF2-40B4-BE49-F238E27FC236}">
                  <a16:creationId xmlns:a16="http://schemas.microsoft.com/office/drawing/2014/main" id="{A946B64A-3E37-3901-D161-0E730BCBA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4944" y="3466410"/>
              <a:ext cx="739299" cy="75778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International Symbol of Accessibility (wheelchair symbol)">
              <a:extLst>
                <a:ext uri="{FF2B5EF4-FFF2-40B4-BE49-F238E27FC236}">
                  <a16:creationId xmlns:a16="http://schemas.microsoft.com/office/drawing/2014/main" id="{B0A1874B-C2CE-A11D-984D-2400DBE24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3364" y="2161167"/>
              <a:ext cx="748994" cy="74899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&quot;white cane&quot; icon representing access for individuals who are blind or have low vision">
              <a:extLst>
                <a:ext uri="{FF2B5EF4-FFF2-40B4-BE49-F238E27FC236}">
                  <a16:creationId xmlns:a16="http://schemas.microsoft.com/office/drawing/2014/main" id="{A9D61132-1B1C-EA47-29A4-4AFE87774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388" y="2173013"/>
              <a:ext cx="718388" cy="7406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young girl">
              <a:extLst>
                <a:ext uri="{FF2B5EF4-FFF2-40B4-BE49-F238E27FC236}">
                  <a16:creationId xmlns:a16="http://schemas.microsoft.com/office/drawing/2014/main" id="{E891186D-A7B0-6E22-BC0A-4EA22096A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716" y="2169469"/>
              <a:ext cx="653199" cy="7406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woman">
              <a:extLst>
                <a:ext uri="{FF2B5EF4-FFF2-40B4-BE49-F238E27FC236}">
                  <a16:creationId xmlns:a16="http://schemas.microsoft.com/office/drawing/2014/main" id="{7486FA76-C9B3-0CB4-6F4D-81B9BA55B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2058" y="3458051"/>
              <a:ext cx="632610" cy="74295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">
            <a:extLst>
              <a:ext uri="{FF2B5EF4-FFF2-40B4-BE49-F238E27FC236}">
                <a16:creationId xmlns:a16="http://schemas.microsoft.com/office/drawing/2014/main" id="{798D929F-435A-469E-92FD-F98FD31A8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B55576-89F8-4005-A1CE-BA8195730E0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dirty="0"/>
          </a:p>
        </p:txBody>
      </p:sp>
      <p:sp>
        <p:nvSpPr>
          <p:cNvPr id="43011" name="Title">
            <a:extLst>
              <a:ext uri="{FF2B5EF4-FFF2-40B4-BE49-F238E27FC236}">
                <a16:creationId xmlns:a16="http://schemas.microsoft.com/office/drawing/2014/main" id="{A384F617-1B00-ADC7-7AD3-5F24F0440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Conversation Etiquette</a:t>
            </a:r>
          </a:p>
        </p:txBody>
      </p:sp>
      <p:sp>
        <p:nvSpPr>
          <p:cNvPr id="43012" name="Content">
            <a:extLst>
              <a:ext uri="{FF2B5EF4-FFF2-40B4-BE49-F238E27FC236}">
                <a16:creationId xmlns:a16="http://schemas.microsoft.com/office/drawing/2014/main" id="{229343DB-30E5-7400-8ED8-EF3088A406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133599"/>
            <a:ext cx="10515600" cy="37810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en-US" sz="2800" dirty="0"/>
              <a:t>If you are speaking for more than a moment with a customer who uses a wheelchair, sit down if a chair is available, or step back a couple of paces so he doesn’t have to strain his neck to look up at you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">
            <a:extLst>
              <a:ext uri="{FF2B5EF4-FFF2-40B4-BE49-F238E27FC236}">
                <a16:creationId xmlns:a16="http://schemas.microsoft.com/office/drawing/2014/main" id="{A63B2833-1C69-AE1A-A567-4C5EE33D8A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1978AC-D855-4E08-83A0-D7F720E60F8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dirty="0"/>
          </a:p>
        </p:txBody>
      </p:sp>
      <p:sp>
        <p:nvSpPr>
          <p:cNvPr id="44035" name="Title">
            <a:extLst>
              <a:ext uri="{FF2B5EF4-FFF2-40B4-BE49-F238E27FC236}">
                <a16:creationId xmlns:a16="http://schemas.microsoft.com/office/drawing/2014/main" id="{B2DB4DB3-7130-AE48-62FF-A632B8D69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Accessible Paths and Areas</a:t>
            </a:r>
          </a:p>
        </p:txBody>
      </p:sp>
      <p:sp>
        <p:nvSpPr>
          <p:cNvPr id="44036" name="Content">
            <a:extLst>
              <a:ext uri="{FF2B5EF4-FFF2-40B4-BE49-F238E27FC236}">
                <a16:creationId xmlns:a16="http://schemas.microsoft.com/office/drawing/2014/main" id="{159724A0-C4F1-85DA-2800-8F9EC09E0C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922585"/>
            <a:ext cx="10515600" cy="399207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/>
              <a:t>Be aware of accessible paths through your place of business and keep them clear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If you have service desks and counters that are too high for wheelchair users, be prepared to offer alternatives such as clipboards or lower tables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">
            <a:extLst>
              <a:ext uri="{FF2B5EF4-FFF2-40B4-BE49-F238E27FC236}">
                <a16:creationId xmlns:a16="http://schemas.microsoft.com/office/drawing/2014/main" id="{CB153AC3-416F-8123-88A9-FE834D5262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CC8EC8-64A1-4CA4-8892-22B77100D82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dirty="0"/>
          </a:p>
        </p:txBody>
      </p:sp>
      <p:sp>
        <p:nvSpPr>
          <p:cNvPr id="45059" name="Title">
            <a:extLst>
              <a:ext uri="{FF2B5EF4-FFF2-40B4-BE49-F238E27FC236}">
                <a16:creationId xmlns:a16="http://schemas.microsoft.com/office/drawing/2014/main" id="{E84C17E0-72B5-3AC0-5A4D-05FED6B72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Customers of Short Stature</a:t>
            </a:r>
          </a:p>
        </p:txBody>
      </p:sp>
      <p:sp>
        <p:nvSpPr>
          <p:cNvPr id="45060" name="Content">
            <a:extLst>
              <a:ext uri="{FF2B5EF4-FFF2-40B4-BE49-F238E27FC236}">
                <a16:creationId xmlns:a16="http://schemas.microsoft.com/office/drawing/2014/main" id="{38218DE1-906C-05B6-DD99-A830FA6EC7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957753"/>
            <a:ext cx="10515600" cy="395690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/>
              <a:t>Some of these principles also apply to interacting with customers of short stature 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Position yourself in a way that makes it easy for them to look at you, and be sure to work around high desks and counters that might not be usable for them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">
            <a:extLst>
              <a:ext uri="{FF2B5EF4-FFF2-40B4-BE49-F238E27FC236}">
                <a16:creationId xmlns:a16="http://schemas.microsoft.com/office/drawing/2014/main" id="{EEA06881-11E0-CF87-8FF1-7EDD249CD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3185AD-A7F4-4210-A5F1-04D7448C226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dirty="0"/>
          </a:p>
        </p:txBody>
      </p:sp>
      <p:sp>
        <p:nvSpPr>
          <p:cNvPr id="46083" name="Title">
            <a:extLst>
              <a:ext uri="{FF2B5EF4-FFF2-40B4-BE49-F238E27FC236}">
                <a16:creationId xmlns:a16="http://schemas.microsoft.com/office/drawing/2014/main" id="{76F53C36-3ED9-611E-CD1E-6FACE4C1D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Service Dogs</a:t>
            </a:r>
          </a:p>
        </p:txBody>
      </p:sp>
      <p:sp>
        <p:nvSpPr>
          <p:cNvPr id="46084" name="Content">
            <a:extLst>
              <a:ext uri="{FF2B5EF4-FFF2-40B4-BE49-F238E27FC236}">
                <a16:creationId xmlns:a16="http://schemas.microsoft.com/office/drawing/2014/main" id="{3F93E2D4-04A0-F3E0-4822-4B9995C98D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1" y="2180491"/>
            <a:ext cx="5514474" cy="373417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/>
              <a:t>Many customers with disabilities use service dogs, so knowing a little bit about them will help your customer service</a:t>
            </a:r>
          </a:p>
        </p:txBody>
      </p:sp>
      <p:pic>
        <p:nvPicPr>
          <p:cNvPr id="46085" name="Picture" descr="service dog wearing vest">
            <a:extLst>
              <a:ext uri="{FF2B5EF4-FFF2-40B4-BE49-F238E27FC236}">
                <a16:creationId xmlns:a16="http://schemas.microsoft.com/office/drawing/2014/main" id="{29960517-D702-138F-66B0-2D94B4686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504" y="1825625"/>
            <a:ext cx="4303295" cy="3227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">
            <a:extLst>
              <a:ext uri="{FF2B5EF4-FFF2-40B4-BE49-F238E27FC236}">
                <a16:creationId xmlns:a16="http://schemas.microsoft.com/office/drawing/2014/main" id="{4F84047F-7E3B-F2AB-4F74-6464F63C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137EA7-CF86-4CF6-AAF6-F2B0862E68E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 dirty="0"/>
          </a:p>
        </p:txBody>
      </p:sp>
      <p:sp>
        <p:nvSpPr>
          <p:cNvPr id="47107" name="Title">
            <a:extLst>
              <a:ext uri="{FF2B5EF4-FFF2-40B4-BE49-F238E27FC236}">
                <a16:creationId xmlns:a16="http://schemas.microsoft.com/office/drawing/2014/main" id="{11EC3180-0E7C-2D86-A6C5-DB5151957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56839"/>
            <a:ext cx="10515600" cy="1325563"/>
          </a:xfrm>
        </p:spPr>
        <p:txBody>
          <a:bodyPr/>
          <a:lstStyle/>
          <a:p>
            <a:r>
              <a:rPr lang="en-US" altLang="en-US" dirty="0"/>
              <a:t>A Service Dog Can…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92BA692E-54A5-44B7-9790-8C27C60E8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042"/>
            <a:ext cx="10515600" cy="437462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n-US" sz="2400" dirty="0"/>
              <a:t>You may be familiar with service dogs that guide people who are blind or have low vision, but did you know service dogs do many other jobs? </a:t>
            </a:r>
          </a:p>
          <a:p>
            <a:pPr marL="0" indent="0">
              <a:spcBef>
                <a:spcPts val="800"/>
              </a:spcBef>
              <a:buNone/>
              <a:defRPr/>
            </a:pPr>
            <a:r>
              <a:rPr lang="en-US" sz="2800" i="1" dirty="0">
                <a:solidFill>
                  <a:srgbClr val="81213C"/>
                </a:solidFill>
              </a:rPr>
              <a:t>Service dogs can:</a:t>
            </a:r>
          </a:p>
          <a:p>
            <a:pPr marL="457200" lvl="1" indent="-228600">
              <a:spcBef>
                <a:spcPts val="1000"/>
              </a:spcBef>
              <a:defRPr/>
            </a:pPr>
            <a:r>
              <a:rPr lang="en-US" sz="2600" dirty="0"/>
              <a:t>Retrieve items such as medicine or the telephone</a:t>
            </a:r>
          </a:p>
          <a:p>
            <a:pPr marL="457200" lvl="1" indent="-228600">
              <a:spcBef>
                <a:spcPts val="1000"/>
              </a:spcBef>
              <a:defRPr/>
            </a:pPr>
            <a:r>
              <a:rPr lang="en-US" sz="2600" dirty="0"/>
              <a:t>Pull a wheelchair</a:t>
            </a:r>
          </a:p>
          <a:p>
            <a:pPr marL="457200" lvl="1" indent="-228600">
              <a:spcBef>
                <a:spcPts val="1000"/>
              </a:spcBef>
              <a:defRPr/>
            </a:pPr>
            <a:r>
              <a:rPr lang="en-US" sz="2600" dirty="0"/>
              <a:t>Provide physical support and help with balance</a:t>
            </a:r>
          </a:p>
          <a:p>
            <a:pPr marL="457200" lvl="1" indent="-228600">
              <a:spcBef>
                <a:spcPts val="1000"/>
              </a:spcBef>
              <a:defRPr/>
            </a:pPr>
            <a:r>
              <a:rPr lang="en-US" sz="2600" dirty="0"/>
              <a:t>Prevent or stop impulsive behaviors through positioning, applying pressure, etc.</a:t>
            </a:r>
          </a:p>
          <a:p>
            <a:pPr marL="457200" lvl="1" indent="-228600">
              <a:spcBef>
                <a:spcPts val="1000"/>
              </a:spcBef>
              <a:defRPr/>
            </a:pPr>
            <a:r>
              <a:rPr lang="en-US" sz="2600" dirty="0"/>
              <a:t>Detect and alert individuals to allergens, sounds, oncoming seizures, etc.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">
            <a:extLst>
              <a:ext uri="{FF2B5EF4-FFF2-40B4-BE49-F238E27FC236}">
                <a16:creationId xmlns:a16="http://schemas.microsoft.com/office/drawing/2014/main" id="{0F2E7792-58C5-878C-5923-94058F8BFB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241497-B927-4BB7-A2EC-7E0097B2AFF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dirty="0"/>
          </a:p>
        </p:txBody>
      </p:sp>
      <p:sp>
        <p:nvSpPr>
          <p:cNvPr id="48131" name="Title">
            <a:extLst>
              <a:ext uri="{FF2B5EF4-FFF2-40B4-BE49-F238E27FC236}">
                <a16:creationId xmlns:a16="http://schemas.microsoft.com/office/drawing/2014/main" id="{3CF37442-038F-A343-5B95-7210B8659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Service Dog Rules</a:t>
            </a:r>
          </a:p>
        </p:txBody>
      </p:sp>
      <p:sp>
        <p:nvSpPr>
          <p:cNvPr id="48132" name="Content">
            <a:extLst>
              <a:ext uri="{FF2B5EF4-FFF2-40B4-BE49-F238E27FC236}">
                <a16:creationId xmlns:a16="http://schemas.microsoft.com/office/drawing/2014/main" id="{6F1F53F9-00E4-B915-16BC-B8F5693C1B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/>
              <a:t>Service dogs are allowed in your business even if you have a “no animals” policy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Service dogs are </a:t>
            </a:r>
            <a:r>
              <a:rPr lang="en-US" altLang="en-US" i="1" dirty="0"/>
              <a:t>working</a:t>
            </a:r>
            <a:r>
              <a:rPr lang="en-US" altLang="en-US" dirty="0"/>
              <a:t>, so don’t pet, feed, or distract them 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Service dogs must be housebroken and under the customer’s control at all times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">
            <a:extLst>
              <a:ext uri="{FF2B5EF4-FFF2-40B4-BE49-F238E27FC236}">
                <a16:creationId xmlns:a16="http://schemas.microsoft.com/office/drawing/2014/main" id="{369D1270-33F4-13F0-CA6F-32C324F75B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8C42AF-114A-4859-BF5D-A8F34F812A6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dirty="0"/>
          </a:p>
        </p:txBody>
      </p:sp>
      <p:sp>
        <p:nvSpPr>
          <p:cNvPr id="49155" name="Title">
            <a:extLst>
              <a:ext uri="{FF2B5EF4-FFF2-40B4-BE49-F238E27FC236}">
                <a16:creationId xmlns:a16="http://schemas.microsoft.com/office/drawing/2014/main" id="{91CD8CBA-92AB-232E-1EAF-01A069FDC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Service Dog or Emotional Support Dog?</a:t>
            </a:r>
          </a:p>
        </p:txBody>
      </p:sp>
      <p:sp>
        <p:nvSpPr>
          <p:cNvPr id="49156" name="Content">
            <a:extLst>
              <a:ext uri="{FF2B5EF4-FFF2-40B4-BE49-F238E27FC236}">
                <a16:creationId xmlns:a16="http://schemas.microsoft.com/office/drawing/2014/main" id="{A30AAEB1-F3FF-9DC7-1825-C258BBCA70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en-US" sz="2800" dirty="0"/>
              <a:t>Service dogs must be trained to perform specific actions, tasks, or work</a:t>
            </a:r>
          </a:p>
          <a:p>
            <a:pPr>
              <a:lnSpc>
                <a:spcPct val="120000"/>
              </a:lnSpc>
            </a:pPr>
            <a:r>
              <a:rPr lang="en-US" altLang="en-US" sz="2800" dirty="0"/>
              <a:t>Many animals provide comfort or emotional support, but </a:t>
            </a:r>
            <a:r>
              <a:rPr lang="en-US" altLang="en-US" sz="2800" i="1" dirty="0"/>
              <a:t>if they are not trained to do anything specific </a:t>
            </a:r>
            <a:r>
              <a:rPr lang="en-US" altLang="en-US" sz="2800" dirty="0"/>
              <a:t>the ADA does not require you to allow customers to bring them into your place of business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">
            <a:extLst>
              <a:ext uri="{FF2B5EF4-FFF2-40B4-BE49-F238E27FC236}">
                <a16:creationId xmlns:a16="http://schemas.microsoft.com/office/drawing/2014/main" id="{D230AB0D-1EE6-25CF-F72D-69C789D62E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889677-7B4C-4144-8623-1058F6080C4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dirty="0"/>
          </a:p>
        </p:txBody>
      </p:sp>
      <p:sp>
        <p:nvSpPr>
          <p:cNvPr id="50179" name="Title">
            <a:extLst>
              <a:ext uri="{FF2B5EF4-FFF2-40B4-BE49-F238E27FC236}">
                <a16:creationId xmlns:a16="http://schemas.microsoft.com/office/drawing/2014/main" id="{69C64AE0-60FF-D6C9-489D-5F185BE587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Two Questions</a:t>
            </a:r>
          </a:p>
        </p:txBody>
      </p:sp>
      <p:sp>
        <p:nvSpPr>
          <p:cNvPr id="50180" name="Content">
            <a:extLst>
              <a:ext uri="{FF2B5EF4-FFF2-40B4-BE49-F238E27FC236}">
                <a16:creationId xmlns:a16="http://schemas.microsoft.com/office/drawing/2014/main" id="{EE1C38CB-EB66-2B66-A3A3-B31A0BEAF9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altLang="en-US" sz="2800" dirty="0"/>
              <a:t>If the task or work a dog performs is not obvious, there are two questions you can ask the customer</a:t>
            </a:r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US" altLang="en-US" sz="2600" b="1" dirty="0">
                <a:solidFill>
                  <a:srgbClr val="002776"/>
                </a:solidFill>
              </a:rPr>
              <a:t>Is this dog required because of a disability?</a:t>
            </a:r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en-US" altLang="en-US" sz="2600" b="1" dirty="0">
                <a:solidFill>
                  <a:srgbClr val="002776"/>
                </a:solidFill>
              </a:rPr>
              <a:t>What work or task has this dog been trained to perform?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">
            <a:extLst>
              <a:ext uri="{FF2B5EF4-FFF2-40B4-BE49-F238E27FC236}">
                <a16:creationId xmlns:a16="http://schemas.microsoft.com/office/drawing/2014/main" id="{D4A94899-DD23-F799-97CE-01DFF79DDF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09D65E-C695-4D74-8C4E-D9480E33046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dirty="0"/>
          </a:p>
        </p:txBody>
      </p:sp>
      <p:sp>
        <p:nvSpPr>
          <p:cNvPr id="51203" name="Title">
            <a:extLst>
              <a:ext uri="{FF2B5EF4-FFF2-40B4-BE49-F238E27FC236}">
                <a16:creationId xmlns:a16="http://schemas.microsoft.com/office/drawing/2014/main" id="{9766F3C0-F9D6-0FEE-550C-8F7DDC500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You May Not Ask</a:t>
            </a:r>
          </a:p>
        </p:txBody>
      </p:sp>
      <p:sp>
        <p:nvSpPr>
          <p:cNvPr id="51204" name="Content">
            <a:extLst>
              <a:ext uri="{FF2B5EF4-FFF2-40B4-BE49-F238E27FC236}">
                <a16:creationId xmlns:a16="http://schemas.microsoft.com/office/drawing/2014/main" id="{F638008B-34C3-135A-197D-E3F33F131F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1" y="2157045"/>
            <a:ext cx="10134600" cy="375761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en-US" sz="2800" dirty="0"/>
              <a:t>You may </a:t>
            </a:r>
            <a:r>
              <a:rPr lang="en-US" altLang="en-US" sz="2800" i="1" dirty="0"/>
              <a:t>not</a:t>
            </a:r>
            <a:r>
              <a:rPr lang="en-US" altLang="en-US" sz="2800" dirty="0"/>
              <a:t> ask for documents, certificates, details, or proof of either the customer’s disability or the dog’s training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">
            <a:extLst>
              <a:ext uri="{FF2B5EF4-FFF2-40B4-BE49-F238E27FC236}">
                <a16:creationId xmlns:a16="http://schemas.microsoft.com/office/drawing/2014/main" id="{CD9445F6-2B89-8EDE-5E37-A6EA85B928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EE30F3-365C-4929-9809-2398247560D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 dirty="0"/>
          </a:p>
        </p:txBody>
      </p:sp>
      <p:sp>
        <p:nvSpPr>
          <p:cNvPr id="52227" name="Title">
            <a:extLst>
              <a:ext uri="{FF2B5EF4-FFF2-40B4-BE49-F238E27FC236}">
                <a16:creationId xmlns:a16="http://schemas.microsoft.com/office/drawing/2014/main" id="{B3968BD8-5B14-D969-F940-1D769919E2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Take-Aways</a:t>
            </a:r>
          </a:p>
        </p:txBody>
      </p:sp>
      <p:sp>
        <p:nvSpPr>
          <p:cNvPr id="52228" name="Content">
            <a:extLst>
              <a:ext uri="{FF2B5EF4-FFF2-40B4-BE49-F238E27FC236}">
                <a16:creationId xmlns:a16="http://schemas.microsoft.com/office/drawing/2014/main" id="{2CCD0F0D-5F86-B8B8-1A80-32A10116CE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/>
              <a:t>People with disabilities are eager to receive the services you provide 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The most important things to remember: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Customers with disabilities should be treated with the same courtesy, patience, and respect as other customers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Follow the customer’s lead when it comes to preferred language, methods of communication, or providing help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">
            <a:extLst>
              <a:ext uri="{FF2B5EF4-FFF2-40B4-BE49-F238E27FC236}">
                <a16:creationId xmlns:a16="http://schemas.microsoft.com/office/drawing/2014/main" id="{F3D554CC-E06A-D603-B4B7-225272AB9E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89857A-A05C-4C39-8A6C-AE592A57EFD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dirty="0"/>
          </a:p>
        </p:txBody>
      </p:sp>
      <p:sp>
        <p:nvSpPr>
          <p:cNvPr id="18435" name="Title">
            <a:extLst>
              <a:ext uri="{FF2B5EF4-FFF2-40B4-BE49-F238E27FC236}">
                <a16:creationId xmlns:a16="http://schemas.microsoft.com/office/drawing/2014/main" id="{95900548-539E-4049-F26A-B5961DF951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Disability and Aging</a:t>
            </a:r>
          </a:p>
        </p:txBody>
      </p:sp>
      <p:sp>
        <p:nvSpPr>
          <p:cNvPr id="18436" name="Content">
            <a:extLst>
              <a:ext uri="{FF2B5EF4-FFF2-40B4-BE49-F238E27FC236}">
                <a16:creationId xmlns:a16="http://schemas.microsoft.com/office/drawing/2014/main" id="{456EC35A-BC3D-5D1E-9D9C-EB47033B08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009273"/>
            <a:ext cx="10515600" cy="390538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/>
              <a:t>The physical and mental limitations we experience as we get older can also be considered disabilities 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With so many kinds of disabilities, you probably interact every day with someone who is disabled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">
            <a:extLst>
              <a:ext uri="{FF2B5EF4-FFF2-40B4-BE49-F238E27FC236}">
                <a16:creationId xmlns:a16="http://schemas.microsoft.com/office/drawing/2014/main" id="{F595E727-4053-A226-AAC3-9504369051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250124-F5DC-4794-856B-675F2388CF6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 dirty="0"/>
          </a:p>
        </p:txBody>
      </p:sp>
      <p:sp>
        <p:nvSpPr>
          <p:cNvPr id="53251" name="Title">
            <a:extLst>
              <a:ext uri="{FF2B5EF4-FFF2-40B4-BE49-F238E27FC236}">
                <a16:creationId xmlns:a16="http://schemas.microsoft.com/office/drawing/2014/main" id="{7315DB6A-A24E-AE91-03D8-D79478135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</a:p>
        </p:txBody>
      </p:sp>
      <p:sp>
        <p:nvSpPr>
          <p:cNvPr id="53252" name="Content">
            <a:extLst>
              <a:ext uri="{FF2B5EF4-FFF2-40B4-BE49-F238E27FC236}">
                <a16:creationId xmlns:a16="http://schemas.microsoft.com/office/drawing/2014/main" id="{8C89894E-BCDF-3CBF-79B9-C3101C4E80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80874" y="1825625"/>
            <a:ext cx="7948862" cy="40890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dirty="0"/>
              <a:t>Call or visit us online</a:t>
            </a:r>
          </a:p>
          <a:p>
            <a:pPr marL="342900" lvl="1" indent="0">
              <a:lnSpc>
                <a:spcPct val="120000"/>
              </a:lnSpc>
              <a:buNone/>
            </a:pPr>
            <a:r>
              <a:rPr lang="en-US" altLang="en-US" sz="3000" b="1" dirty="0"/>
              <a:t>Mid-Atlantic ADA Center</a:t>
            </a:r>
            <a:br>
              <a:rPr lang="en-US" altLang="en-US" sz="3000" b="1" dirty="0"/>
            </a:br>
            <a:r>
              <a:rPr lang="en-US" altLang="en-US" sz="3000" b="1" spc="300" dirty="0"/>
              <a:t>800-949-4232 </a:t>
            </a:r>
            <a:br>
              <a:rPr lang="en-US" altLang="en-US" sz="3000" b="1" dirty="0"/>
            </a:br>
            <a:r>
              <a:rPr lang="en-US" altLang="en-US" sz="3000" b="1" dirty="0"/>
              <a:t>(DC, DE, MD, PA, VA, WV)</a:t>
            </a:r>
            <a:br>
              <a:rPr lang="en-US" altLang="en-US" sz="3000" b="1" dirty="0"/>
            </a:br>
            <a:r>
              <a:rPr lang="en-US" altLang="en-US" sz="3000" b="1" dirty="0">
                <a:hlinkClick r:id="rId2" tooltip="ADAinfo.org"/>
              </a:rPr>
              <a:t>www.ADAinfo.org</a:t>
            </a:r>
            <a:br>
              <a:rPr lang="en-US" altLang="en-US" sz="3000" b="1" dirty="0"/>
            </a:br>
            <a:r>
              <a:rPr lang="en-US" altLang="en-US" sz="3000" b="1" dirty="0"/>
              <a:t>Operated by TransCen, Inc.</a:t>
            </a:r>
          </a:p>
          <a:p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53253" name="Picture 1" descr="question mark">
            <a:extLst>
              <a:ext uri="{FF2B5EF4-FFF2-40B4-BE49-F238E27FC236}">
                <a16:creationId xmlns:a16="http://schemas.microsoft.com/office/drawing/2014/main" id="{E000B63F-7BDB-0E41-2E03-284B3916D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34482"/>
            <a:ext cx="1904415" cy="190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">
            <a:extLst>
              <a:ext uri="{FF2B5EF4-FFF2-40B4-BE49-F238E27FC236}">
                <a16:creationId xmlns:a16="http://schemas.microsoft.com/office/drawing/2014/main" id="{0481038B-FAE1-2756-7916-830A194E77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6A6A48-9596-4450-BD84-38A73B22095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dirty="0"/>
          </a:p>
        </p:txBody>
      </p:sp>
      <p:sp>
        <p:nvSpPr>
          <p:cNvPr id="19459" name="Title">
            <a:extLst>
              <a:ext uri="{FF2B5EF4-FFF2-40B4-BE49-F238E27FC236}">
                <a16:creationId xmlns:a16="http://schemas.microsoft.com/office/drawing/2014/main" id="{70990694-2C54-7983-B63E-69B521422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Primary Obstacle</a:t>
            </a:r>
          </a:p>
        </p:txBody>
      </p:sp>
      <p:sp>
        <p:nvSpPr>
          <p:cNvPr id="19460" name="Content">
            <a:extLst>
              <a:ext uri="{FF2B5EF4-FFF2-40B4-BE49-F238E27FC236}">
                <a16:creationId xmlns:a16="http://schemas.microsoft.com/office/drawing/2014/main" id="{D2819D87-BA7E-3FF3-96E3-74BB6671EB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/>
              <a:t>The primary obstacle to full participation for people with disabilities is an inaccessible world</a:t>
            </a:r>
          </a:p>
          <a:p>
            <a:pPr>
              <a:lnSpc>
                <a:spcPct val="120000"/>
              </a:lnSpc>
            </a:pPr>
            <a:r>
              <a:rPr lang="en-US" altLang="en-US" i="1" dirty="0"/>
              <a:t>You</a:t>
            </a:r>
            <a:r>
              <a:rPr lang="en-US" altLang="en-US" dirty="0"/>
              <a:t> can help change this by improving the hospitality of your business, organization, or agency </a:t>
            </a:r>
          </a:p>
          <a:p>
            <a:pPr lvl="1">
              <a:lnSpc>
                <a:spcPct val="120000"/>
              </a:lnSpc>
            </a:pPr>
            <a:r>
              <a:rPr lang="en-US" altLang="en-US" b="1" dirty="0">
                <a:solidFill>
                  <a:srgbClr val="540000"/>
                </a:solidFill>
              </a:rPr>
              <a:t>It all starts with providing exemplary customer service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">
            <a:extLst>
              <a:ext uri="{FF2B5EF4-FFF2-40B4-BE49-F238E27FC236}">
                <a16:creationId xmlns:a16="http://schemas.microsoft.com/office/drawing/2014/main" id="{13022F4F-BFE4-361B-80F1-8B780D0A1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748E73-E6C6-4A57-BEF5-1D734A674EB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dirty="0"/>
          </a:p>
        </p:txBody>
      </p:sp>
      <p:sp>
        <p:nvSpPr>
          <p:cNvPr id="20483" name="Title">
            <a:extLst>
              <a:ext uri="{FF2B5EF4-FFF2-40B4-BE49-F238E27FC236}">
                <a16:creationId xmlns:a16="http://schemas.microsoft.com/office/drawing/2014/main" id="{0356D800-E24C-9F09-6F1A-71099DC76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885268"/>
            <a:ext cx="6176211" cy="1325563"/>
          </a:xfrm>
        </p:spPr>
        <p:txBody>
          <a:bodyPr/>
          <a:lstStyle/>
          <a:p>
            <a:r>
              <a:rPr lang="en-US" altLang="en-US" dirty="0"/>
              <a:t>The Most Important Habits</a:t>
            </a:r>
          </a:p>
        </p:txBody>
      </p:sp>
      <p:sp>
        <p:nvSpPr>
          <p:cNvPr id="20484" name="Content">
            <a:extLst>
              <a:ext uri="{FF2B5EF4-FFF2-40B4-BE49-F238E27FC236}">
                <a16:creationId xmlns:a16="http://schemas.microsoft.com/office/drawing/2014/main" id="{438183E9-43E4-C95D-6BC8-FEC045370B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3224463"/>
            <a:ext cx="10515600" cy="269019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sz="2700" dirty="0"/>
              <a:t>Excellent customer service is based on two habits:</a:t>
            </a:r>
          </a:p>
          <a:p>
            <a:pPr lvl="1"/>
            <a:r>
              <a:rPr lang="en-US" altLang="en-US" sz="2600" dirty="0">
                <a:solidFill>
                  <a:srgbClr val="002776"/>
                </a:solidFill>
              </a:rPr>
              <a:t>Focusing on the person rather than the disability</a:t>
            </a:r>
          </a:p>
          <a:p>
            <a:pPr lvl="1"/>
            <a:r>
              <a:rPr lang="en-US" altLang="en-US" sz="2600" dirty="0">
                <a:solidFill>
                  <a:srgbClr val="002776"/>
                </a:solidFill>
              </a:rPr>
              <a:t>Not making assumptions about what a person needs</a:t>
            </a:r>
          </a:p>
        </p:txBody>
      </p:sp>
      <p:pic>
        <p:nvPicPr>
          <p:cNvPr id="3" name="Picture 2" descr="A man and a woman sitting across a desk from each other, shaking hands">
            <a:extLst>
              <a:ext uri="{FF2B5EF4-FFF2-40B4-BE49-F238E27FC236}">
                <a16:creationId xmlns:a16="http://schemas.microsoft.com/office/drawing/2014/main" id="{C23EDFAB-7494-6465-BFC3-F6F488656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442" y="365126"/>
            <a:ext cx="3565358" cy="2376905"/>
          </a:xfrm>
          <a:prstGeom prst="rect">
            <a:avLst/>
          </a:prstGeom>
          <a:ln w="28575">
            <a:solidFill>
              <a:srgbClr val="002776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">
            <a:extLst>
              <a:ext uri="{FF2B5EF4-FFF2-40B4-BE49-F238E27FC236}">
                <a16:creationId xmlns:a16="http://schemas.microsoft.com/office/drawing/2014/main" id="{93CA08DB-021D-88AA-B281-B2F239D024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A1E766-F912-445D-A097-CB9C7387C79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dirty="0"/>
          </a:p>
        </p:txBody>
      </p:sp>
      <p:sp>
        <p:nvSpPr>
          <p:cNvPr id="21507" name="Title">
            <a:extLst>
              <a:ext uri="{FF2B5EF4-FFF2-40B4-BE49-F238E27FC236}">
                <a16:creationId xmlns:a16="http://schemas.microsoft.com/office/drawing/2014/main" id="{8E65467A-1C06-3C57-DFBA-3B109901D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Focus on the Person</a:t>
            </a:r>
          </a:p>
        </p:txBody>
      </p:sp>
      <p:sp>
        <p:nvSpPr>
          <p:cNvPr id="21508" name="Content">
            <a:extLst>
              <a:ext uri="{FF2B5EF4-FFF2-40B4-BE49-F238E27FC236}">
                <a16:creationId xmlns:a16="http://schemas.microsoft.com/office/drawing/2014/main" id="{5B539069-3C76-E971-DEE6-289F2ECEB7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/>
              <a:t>A disability is a personal characteristic, just like race, gender, ethnicity, or sexual orientation 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Just like these other characteristics, disability shouldn’t have any effect on the way we interact with customers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">
            <a:extLst>
              <a:ext uri="{FF2B5EF4-FFF2-40B4-BE49-F238E27FC236}">
                <a16:creationId xmlns:a16="http://schemas.microsoft.com/office/drawing/2014/main" id="{167E9406-CFB9-E671-A76E-7BBF1E003B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055E34-F761-4074-BAFF-AFF497F8C14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dirty="0"/>
          </a:p>
        </p:txBody>
      </p:sp>
      <p:sp>
        <p:nvSpPr>
          <p:cNvPr id="22531" name="Title">
            <a:extLst>
              <a:ext uri="{FF2B5EF4-FFF2-40B4-BE49-F238E27FC236}">
                <a16:creationId xmlns:a16="http://schemas.microsoft.com/office/drawing/2014/main" id="{A06CF378-97C9-0816-1639-2A6ADB6B4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53976"/>
            <a:ext cx="5743074" cy="1325563"/>
          </a:xfrm>
        </p:spPr>
        <p:txBody>
          <a:bodyPr/>
          <a:lstStyle/>
          <a:p>
            <a:r>
              <a:rPr lang="en-US" altLang="en-US" dirty="0"/>
              <a:t>Don’t Make Assumptions</a:t>
            </a:r>
          </a:p>
        </p:txBody>
      </p:sp>
      <p:sp>
        <p:nvSpPr>
          <p:cNvPr id="22532" name="Content">
            <a:extLst>
              <a:ext uri="{FF2B5EF4-FFF2-40B4-BE49-F238E27FC236}">
                <a16:creationId xmlns:a16="http://schemas.microsoft.com/office/drawing/2014/main" id="{7A4BFADD-B674-ECFA-95AC-C0255BACDD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3092115"/>
            <a:ext cx="10515600" cy="282254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/>
              <a:t>People with disabilities are diverse; it’s impossible to predict what any single individual might need or might not need </a:t>
            </a:r>
          </a:p>
          <a:p>
            <a:pPr lvl="1">
              <a:lnSpc>
                <a:spcPct val="120000"/>
              </a:lnSpc>
            </a:pPr>
            <a:r>
              <a:rPr lang="en-US" altLang="en-US" b="1" dirty="0">
                <a:solidFill>
                  <a:srgbClr val="81213C"/>
                </a:solidFill>
              </a:rPr>
              <a:t>Rely on individuals to let you know what they need</a:t>
            </a:r>
          </a:p>
        </p:txBody>
      </p:sp>
      <p:pic>
        <p:nvPicPr>
          <p:cNvPr id="3" name="Picture 2" descr="A label on a sweater reads &quot;one size does not fit all&quot;">
            <a:extLst>
              <a:ext uri="{FF2B5EF4-FFF2-40B4-BE49-F238E27FC236}">
                <a16:creationId xmlns:a16="http://schemas.microsoft.com/office/drawing/2014/main" id="{4914A0D8-558E-82A4-D80E-FA3F483D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78" y="531283"/>
            <a:ext cx="4580022" cy="2146886"/>
          </a:xfrm>
          <a:prstGeom prst="rect">
            <a:avLst/>
          </a:prstGeom>
          <a:ln>
            <a:solidFill>
              <a:srgbClr val="81213C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">
            <a:extLst>
              <a:ext uri="{FF2B5EF4-FFF2-40B4-BE49-F238E27FC236}">
                <a16:creationId xmlns:a16="http://schemas.microsoft.com/office/drawing/2014/main" id="{8EBF34EE-7103-A802-3CA7-4254701A4B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6B9A0C-4346-4B61-8A03-BE55C2939DC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dirty="0"/>
          </a:p>
        </p:txBody>
      </p:sp>
      <p:sp>
        <p:nvSpPr>
          <p:cNvPr id="23555" name="Title">
            <a:extLst>
              <a:ext uri="{FF2B5EF4-FFF2-40B4-BE49-F238E27FC236}">
                <a16:creationId xmlns:a16="http://schemas.microsoft.com/office/drawing/2014/main" id="{8AFAE4DA-8578-D88F-7E22-67E471E8F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Equal Treatment</a:t>
            </a:r>
          </a:p>
        </p:txBody>
      </p:sp>
      <p:sp>
        <p:nvSpPr>
          <p:cNvPr id="23556" name="Content">
            <a:extLst>
              <a:ext uri="{FF2B5EF4-FFF2-40B4-BE49-F238E27FC236}">
                <a16:creationId xmlns:a16="http://schemas.microsoft.com/office/drawing/2014/main" id="{37A300D4-784F-AE9C-1196-D20A46E715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/>
              <a:t>In most situations, the way you treat a person with a disability should be the same as the way you treat a person without a disability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For example, if you normally ask customers without disabilities if they need help, then you may ask customers with disabilities the same question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2376C"/>
      </a:hlink>
      <a:folHlink>
        <a:srgbClr val="6F3B5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1673</Words>
  <Application>Microsoft Office PowerPoint</Application>
  <PresentationFormat>Widescreen</PresentationFormat>
  <Paragraphs>185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3_Office Theme</vt:lpstr>
      <vt:lpstr>Serving Customers with Disabilities</vt:lpstr>
      <vt:lpstr>Welcome!</vt:lpstr>
      <vt:lpstr>Did You Know?</vt:lpstr>
      <vt:lpstr>Disability and Aging</vt:lpstr>
      <vt:lpstr>The Primary Obstacle</vt:lpstr>
      <vt:lpstr>The Most Important Habits</vt:lpstr>
      <vt:lpstr>Focus on the Person</vt:lpstr>
      <vt:lpstr>Don’t Make Assumptions</vt:lpstr>
      <vt:lpstr>Equal Treatment</vt:lpstr>
      <vt:lpstr>Be an Observer</vt:lpstr>
      <vt:lpstr>Follow the Customer’s Lead</vt:lpstr>
      <vt:lpstr>Talking About People with Disabilities</vt:lpstr>
      <vt:lpstr>Person-First Language</vt:lpstr>
      <vt:lpstr>Identity-First Language</vt:lpstr>
      <vt:lpstr>Person-First or Identity-First?</vt:lpstr>
      <vt:lpstr>Avoid Offensive Language  (Even if You Hear People with Disabilities Use It!) </vt:lpstr>
      <vt:lpstr>What to Say?</vt:lpstr>
      <vt:lpstr>Tips for Successful Interactions</vt:lpstr>
      <vt:lpstr>Customers with Intellectual Disabilities</vt:lpstr>
      <vt:lpstr>Customers with Speech Disabilities</vt:lpstr>
      <vt:lpstr>Customers with Speech Disabilities, continued</vt:lpstr>
      <vt:lpstr>Customers Who Are Deaf</vt:lpstr>
      <vt:lpstr>Alternative Methods</vt:lpstr>
      <vt:lpstr>When to Speak Loudly</vt:lpstr>
      <vt:lpstr>Customers Who Are Blind</vt:lpstr>
      <vt:lpstr>Physical and Verbal Guidance</vt:lpstr>
      <vt:lpstr>Other Services</vt:lpstr>
      <vt:lpstr>Customers with Mobility Disabilities</vt:lpstr>
      <vt:lpstr>Invisible Mobility Disabilities</vt:lpstr>
      <vt:lpstr>Conversation Etiquette</vt:lpstr>
      <vt:lpstr>Accessible Paths and Areas</vt:lpstr>
      <vt:lpstr>Customers of Short Stature</vt:lpstr>
      <vt:lpstr>Service Dogs</vt:lpstr>
      <vt:lpstr>A Service Dog Can…</vt:lpstr>
      <vt:lpstr>Service Dog Rules</vt:lpstr>
      <vt:lpstr>Service Dog or Emotional Support Dog?</vt:lpstr>
      <vt:lpstr>The Two Questions</vt:lpstr>
      <vt:lpstr>What You May Not Ask</vt:lpstr>
      <vt:lpstr>Take-Aways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Service and the ADA</dc:title>
  <dc:creator>Nancy</dc:creator>
  <cp:lastModifiedBy>Nancy Horton</cp:lastModifiedBy>
  <cp:revision>167</cp:revision>
  <dcterms:created xsi:type="dcterms:W3CDTF">2018-07-20T20:13:16Z</dcterms:created>
  <dcterms:modified xsi:type="dcterms:W3CDTF">2024-04-11T20:28:44Z</dcterms:modified>
  <cp:contentStatus/>
</cp:coreProperties>
</file>